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69" r:id="rId4"/>
    <p:sldId id="270" r:id="rId5"/>
    <p:sldId id="264" r:id="rId6"/>
    <p:sldId id="265" r:id="rId7"/>
    <p:sldId id="277" r:id="rId8"/>
    <p:sldId id="279" r:id="rId9"/>
    <p:sldId id="278" r:id="rId10"/>
    <p:sldId id="271" r:id="rId11"/>
    <p:sldId id="272" r:id="rId12"/>
    <p:sldId id="268" r:id="rId13"/>
    <p:sldId id="259" r:id="rId14"/>
    <p:sldId id="280" r:id="rId15"/>
    <p:sldId id="262" r:id="rId16"/>
    <p:sldId id="263" r:id="rId17"/>
    <p:sldId id="266" r:id="rId18"/>
    <p:sldId id="260"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6E6E6"/>
    <a:srgbClr val="FDFDFD"/>
    <a:srgbClr val="EBF1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9" autoAdjust="0"/>
    <p:restoredTop sz="56680" autoAdjust="0"/>
  </p:normalViewPr>
  <p:slideViewPr>
    <p:cSldViewPr snapToGrid="0">
      <p:cViewPr varScale="1">
        <p:scale>
          <a:sx n="38" d="100"/>
          <a:sy n="38" d="100"/>
        </p:scale>
        <p:origin x="1748" y="32"/>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789B5-137D-4A19-8B06-3475BC109DDE}" type="datetimeFigureOut">
              <a:rPr lang="en-US" smtClean="0"/>
              <a:t>03/18/2022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81985-EBBE-4A4C-8062-A0336B1F1006}" type="slidenum">
              <a:rPr lang="en-US" smtClean="0"/>
              <a:t>‹#›</a:t>
            </a:fld>
            <a:endParaRPr lang="en-US"/>
          </a:p>
        </p:txBody>
      </p:sp>
    </p:spTree>
    <p:extLst>
      <p:ext uri="{BB962C8B-B14F-4D97-AF65-F5344CB8AC3E}">
        <p14:creationId xmlns:p14="http://schemas.microsoft.com/office/powerpoint/2010/main" val="1312977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现有的工作方式，跨国团队协同</a:t>
            </a:r>
            <a:endParaRPr lang="en-US" dirty="0"/>
          </a:p>
          <a:p>
            <a:r>
              <a:rPr lang="zh-CN" altLang="en-US" dirty="0"/>
              <a:t>分享帮助大家</a:t>
            </a:r>
            <a:endParaRPr lang="en-US" altLang="zh-CN" dirty="0"/>
          </a:p>
          <a:p>
            <a:r>
              <a:rPr lang="zh-CN" altLang="en-US" dirty="0"/>
              <a:t>高效沟通，高效工作</a:t>
            </a:r>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1</a:t>
            </a:fld>
            <a:endParaRPr lang="en-US"/>
          </a:p>
        </p:txBody>
      </p:sp>
    </p:spTree>
    <p:extLst>
      <p:ext uri="{BB962C8B-B14F-4D97-AF65-F5344CB8AC3E}">
        <p14:creationId xmlns:p14="http://schemas.microsoft.com/office/powerpoint/2010/main" val="3203330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Hostile </a:t>
            </a:r>
            <a:r>
              <a:rPr lang="zh-CN" altLang="en-US" dirty="0"/>
              <a:t>不友善的</a:t>
            </a:r>
            <a:endParaRPr lang="en-US" altLang="zh-CN" dirty="0"/>
          </a:p>
          <a:p>
            <a:r>
              <a:rPr lang="en-US" altLang="zh-CN" dirty="0"/>
              <a:t>Turnovers </a:t>
            </a:r>
            <a:r>
              <a:rPr lang="zh-CN" altLang="en-US" dirty="0"/>
              <a:t>失误</a:t>
            </a:r>
            <a:endParaRPr lang="en-US" altLang="zh-CN" dirty="0"/>
          </a:p>
          <a:p>
            <a:endParaRPr lang="en-US" altLang="zh-CN" dirty="0"/>
          </a:p>
          <a:p>
            <a:r>
              <a:rPr lang="en-US" altLang="zh-CN" dirty="0"/>
              <a:t>Declining revenue </a:t>
            </a:r>
            <a:r>
              <a:rPr lang="zh-CN" altLang="en-US" dirty="0"/>
              <a:t>收入下滑</a:t>
            </a:r>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10</a:t>
            </a:fld>
            <a:endParaRPr lang="en-US"/>
          </a:p>
        </p:txBody>
      </p:sp>
    </p:spTree>
    <p:extLst>
      <p:ext uri="{BB962C8B-B14F-4D97-AF65-F5344CB8AC3E}">
        <p14:creationId xmlns:p14="http://schemas.microsoft.com/office/powerpoint/2010/main" val="1438511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Idioms </a:t>
            </a:r>
            <a:r>
              <a:rPr lang="zh-CN" altLang="en-US" dirty="0"/>
              <a:t>习惯用语</a:t>
            </a:r>
            <a:endParaRPr lang="en-US" altLang="zh-CN" dirty="0"/>
          </a:p>
          <a:p>
            <a:endParaRPr lang="en-US" dirty="0"/>
          </a:p>
          <a:p>
            <a:r>
              <a:rPr lang="en-US" altLang="zh-CN" dirty="0"/>
              <a:t>Misinterpretations </a:t>
            </a:r>
            <a:r>
              <a:rPr lang="zh-CN" altLang="en-US" dirty="0"/>
              <a:t>曲解</a:t>
            </a:r>
            <a:endParaRPr lang="en-US" altLang="zh-CN" dirty="0"/>
          </a:p>
          <a:p>
            <a:endParaRPr lang="en-US" dirty="0"/>
          </a:p>
          <a:p>
            <a:r>
              <a:rPr lang="en-US" altLang="zh-CN" dirty="0"/>
              <a:t>Interpret </a:t>
            </a:r>
            <a:r>
              <a:rPr lang="zh-CN" altLang="en-US" dirty="0"/>
              <a:t>理解为</a:t>
            </a:r>
            <a:endParaRPr lang="en-US" altLang="zh-CN" dirty="0"/>
          </a:p>
          <a:p>
            <a:r>
              <a:rPr lang="en-US" dirty="0"/>
              <a:t>Stereotype </a:t>
            </a:r>
            <a:r>
              <a:rPr lang="zh-CN" altLang="en-US" dirty="0"/>
              <a:t>刻板印象，成见</a:t>
            </a:r>
            <a:endParaRPr lang="en-US" altLang="zh-CN" dirty="0"/>
          </a:p>
          <a:p>
            <a:endParaRPr lang="en-US" dirty="0"/>
          </a:p>
          <a:p>
            <a:r>
              <a:rPr lang="en-US" altLang="zh-CN" dirty="0"/>
              <a:t>Non-verbal </a:t>
            </a:r>
            <a:r>
              <a:rPr lang="zh-CN" altLang="en-US" dirty="0"/>
              <a:t>非语言</a:t>
            </a:r>
            <a:endParaRPr lang="en-US" altLang="zh-CN" dirty="0"/>
          </a:p>
          <a:p>
            <a:endParaRPr lang="en-US" dirty="0"/>
          </a:p>
          <a:p>
            <a:r>
              <a:rPr lang="en-US" altLang="zh-CN" dirty="0"/>
              <a:t>Insulting </a:t>
            </a:r>
            <a:r>
              <a:rPr lang="zh-CN" altLang="en-US" dirty="0"/>
              <a:t>冒犯</a:t>
            </a:r>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11</a:t>
            </a:fld>
            <a:endParaRPr lang="en-US"/>
          </a:p>
        </p:txBody>
      </p:sp>
    </p:spTree>
    <p:extLst>
      <p:ext uri="{BB962C8B-B14F-4D97-AF65-F5344CB8AC3E}">
        <p14:creationId xmlns:p14="http://schemas.microsoft.com/office/powerpoint/2010/main" val="1023937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Distinguish perspectives </a:t>
            </a:r>
            <a:r>
              <a:rPr lang="zh-CN" altLang="en-US" dirty="0"/>
              <a:t>区分观点</a:t>
            </a:r>
            <a:endParaRPr lang="en-US" altLang="zh-CN" dirty="0"/>
          </a:p>
          <a:p>
            <a:endParaRPr lang="en-US" dirty="0"/>
          </a:p>
          <a:p>
            <a:r>
              <a:rPr lang="en-US" dirty="0"/>
              <a:t>Recognize the complexity </a:t>
            </a:r>
            <a:r>
              <a:rPr lang="zh-CN" altLang="en-US" dirty="0"/>
              <a:t>认识复杂性</a:t>
            </a:r>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12</a:t>
            </a:fld>
            <a:endParaRPr lang="en-US"/>
          </a:p>
        </p:txBody>
      </p:sp>
    </p:spTree>
    <p:extLst>
      <p:ext uri="{BB962C8B-B14F-4D97-AF65-F5344CB8AC3E}">
        <p14:creationId xmlns:p14="http://schemas.microsoft.com/office/powerpoint/2010/main" val="3987909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三步骤</a:t>
            </a:r>
            <a:endParaRPr lang="en-US" altLang="zh-CN" dirty="0"/>
          </a:p>
          <a:p>
            <a:r>
              <a:rPr lang="en-US" dirty="0"/>
              <a:t>1-</a:t>
            </a:r>
            <a:r>
              <a:rPr lang="zh-CN" altLang="en-US" dirty="0"/>
              <a:t>识别差异</a:t>
            </a:r>
            <a:endParaRPr lang="en-US" altLang="zh-CN" dirty="0"/>
          </a:p>
          <a:p>
            <a:r>
              <a:rPr lang="zh-CN" altLang="en-US" dirty="0"/>
              <a:t>在与来自另一种文化的人合作之前，问问自己，我对这个人的文化了解多少？</a:t>
            </a:r>
            <a:endParaRPr lang="en-US" altLang="zh-CN" dirty="0"/>
          </a:p>
          <a:p>
            <a:endParaRPr lang="en-US" altLang="zh-CN" dirty="0"/>
          </a:p>
          <a:p>
            <a:r>
              <a:rPr lang="zh-CN" altLang="en-US" dirty="0"/>
              <a:t>询问他们的文化，而不是在后期制造麻烦，这并没有什么不好。</a:t>
            </a:r>
            <a:endParaRPr lang="en-US" altLang="zh-CN" dirty="0"/>
          </a:p>
          <a:p>
            <a:r>
              <a:rPr lang="zh-CN" altLang="en-US" dirty="0"/>
              <a:t>他们的背景有基本的了解，并对其有个人的了解</a:t>
            </a:r>
            <a:endParaRPr lang="en-US" altLang="zh-CN" dirty="0"/>
          </a:p>
          <a:p>
            <a:endParaRPr lang="en-US" dirty="0"/>
          </a:p>
          <a:p>
            <a:r>
              <a:rPr lang="en-US" dirty="0"/>
              <a:t>2-</a:t>
            </a:r>
            <a:r>
              <a:rPr lang="zh-CN" altLang="en-US" dirty="0"/>
              <a:t>尊重差异</a:t>
            </a:r>
            <a:endParaRPr lang="en-US" altLang="zh-CN" dirty="0"/>
          </a:p>
          <a:p>
            <a:r>
              <a:rPr lang="zh-CN" altLang="en-US" dirty="0"/>
              <a:t>开放包容，调整你自己的世界观以给予他们更大的欣赏。</a:t>
            </a:r>
            <a:endParaRPr lang="en-US" altLang="zh-CN" dirty="0"/>
          </a:p>
          <a:p>
            <a:r>
              <a:rPr lang="zh-CN" altLang="en-US" dirty="0"/>
              <a:t>尊重</a:t>
            </a:r>
            <a:r>
              <a:rPr lang="en-US" altLang="zh-CN" dirty="0"/>
              <a:t>-</a:t>
            </a:r>
            <a:r>
              <a:rPr lang="zh-CN" altLang="en-US" dirty="0"/>
              <a:t>善意</a:t>
            </a:r>
            <a:r>
              <a:rPr lang="en-US" altLang="zh-CN" dirty="0"/>
              <a:t>-</a:t>
            </a:r>
            <a:r>
              <a:rPr lang="zh-CN" altLang="en-US" dirty="0"/>
              <a:t>理解他人，看人之大</a:t>
            </a:r>
            <a:endParaRPr lang="en-US" dirty="0"/>
          </a:p>
          <a:p>
            <a:endParaRPr lang="en-US" dirty="0"/>
          </a:p>
          <a:p>
            <a:r>
              <a:rPr lang="en-US" dirty="0"/>
              <a:t>3-</a:t>
            </a:r>
            <a:r>
              <a:rPr lang="zh-CN" altLang="en-US" dirty="0"/>
              <a:t>调和差异</a:t>
            </a:r>
            <a:endParaRPr lang="en-US" altLang="zh-CN" dirty="0"/>
          </a:p>
          <a:p>
            <a:r>
              <a:rPr lang="zh-CN" altLang="en-US" dirty="0"/>
              <a:t>通过识别和尊重找到共同点后，调和分歧差异</a:t>
            </a:r>
            <a:endParaRPr lang="en-US" altLang="zh-CN" dirty="0"/>
          </a:p>
          <a:p>
            <a:r>
              <a:rPr lang="zh-CN" altLang="en-US" dirty="0"/>
              <a:t>包容理解，以使差异达成一致或和谐，追求共同目标</a:t>
            </a:r>
            <a:endParaRPr lang="en-US" altLang="zh-CN" dirty="0"/>
          </a:p>
          <a:p>
            <a:r>
              <a:rPr lang="zh-CN" altLang="en-US" dirty="0"/>
              <a:t>我们就需要发生的事情达成共识，专注于结果，而不会陷入通常的做事方式。</a:t>
            </a:r>
            <a:endParaRPr lang="en-US" dirty="0"/>
          </a:p>
          <a:p>
            <a:r>
              <a:rPr lang="en-US" altLang="zh-CN" dirty="0"/>
              <a:t>Modify communication accordingly</a:t>
            </a:r>
            <a:endParaRPr lang="en-US" dirty="0"/>
          </a:p>
          <a:p>
            <a:r>
              <a:rPr lang="en-US" dirty="0">
                <a:sym typeface="Wingdings" panose="05000000000000000000" pitchFamily="2" charset="2"/>
              </a:rPr>
              <a:t></a:t>
            </a:r>
            <a:r>
              <a:rPr lang="zh-CN" altLang="en-US" dirty="0"/>
              <a:t>求同存异</a:t>
            </a:r>
            <a:endParaRPr lang="en-US" dirty="0"/>
          </a:p>
          <a:p>
            <a:endParaRPr lang="en-US" dirty="0"/>
          </a:p>
          <a:p>
            <a:r>
              <a:rPr lang="en-US" altLang="zh-CN" dirty="0"/>
              <a:t>Tips</a:t>
            </a:r>
            <a:r>
              <a:rPr lang="zh-CN" altLang="en-US" dirty="0"/>
              <a:t>：</a:t>
            </a:r>
            <a:endParaRPr lang="en-US" altLang="zh-CN" dirty="0"/>
          </a:p>
          <a:p>
            <a:pPr marL="171450" indent="-171450">
              <a:buFont typeface="Arial" panose="020B0604020202020204" pitchFamily="34" charset="0"/>
              <a:buChar char="•"/>
            </a:pPr>
            <a:r>
              <a:rPr lang="zh-CN" altLang="en-US" b="1" dirty="0"/>
              <a:t>交流的时候</a:t>
            </a:r>
            <a:endParaRPr lang="en-US" altLang="zh-CN" b="1" dirty="0"/>
          </a:p>
          <a:p>
            <a:r>
              <a:rPr lang="zh-CN" altLang="en-US" dirty="0"/>
              <a:t>保持好奇，提出问题，并对不同的观点持开放态度。尝试通过积极倾听来更好地理解对方的观点</a:t>
            </a:r>
            <a:endParaRPr lang="en-US" altLang="zh-CN" dirty="0"/>
          </a:p>
          <a:p>
            <a:pPr marL="171450" indent="-171450">
              <a:buFont typeface="Arial" panose="020B0604020202020204" pitchFamily="34" charset="0"/>
              <a:buChar char="•"/>
            </a:pPr>
            <a:r>
              <a:rPr lang="zh-CN" altLang="en-US" b="1" dirty="0">
                <a:solidFill>
                  <a:srgbClr val="FF0000"/>
                </a:solidFill>
              </a:rPr>
              <a:t>有意义的互动</a:t>
            </a:r>
            <a:endParaRPr lang="en-US" altLang="zh-CN"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努力承认自己隐含的偏见和假设会影响您与他人互动</a:t>
            </a:r>
            <a:endParaRPr lang="en-US" altLang="zh-CN" dirty="0"/>
          </a:p>
          <a:p>
            <a:r>
              <a:rPr lang="zh-CN" altLang="en-US" dirty="0"/>
              <a:t>创造一个舒适的空间，自由公开分享大家的想法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破冰</a:t>
            </a:r>
            <a:r>
              <a:rPr lang="en-US" altLang="zh-CN" dirty="0">
                <a:sym typeface="Wingdings" panose="05000000000000000000" pitchFamily="2" charset="2"/>
              </a:rPr>
              <a:t></a:t>
            </a:r>
            <a:r>
              <a:rPr lang="zh-CN" altLang="en-US" dirty="0"/>
              <a:t>建立信任，建立良好的合作关系</a:t>
            </a:r>
            <a:endParaRPr lang="en-US" altLang="zh-CN" dirty="0"/>
          </a:p>
          <a:p>
            <a:endParaRPr lang="en-US" altLang="zh-CN" dirty="0"/>
          </a:p>
          <a:p>
            <a:r>
              <a:rPr lang="en-US" altLang="zh-CN" dirty="0"/>
              <a:t>Remote team</a:t>
            </a:r>
          </a:p>
          <a:p>
            <a:r>
              <a:rPr lang="en-US" dirty="0"/>
              <a:t>Meeting, activities: breaking the wall, FIKA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13</a:t>
            </a:fld>
            <a:endParaRPr lang="en-US"/>
          </a:p>
        </p:txBody>
      </p:sp>
    </p:spTree>
    <p:extLst>
      <p:ext uri="{BB962C8B-B14F-4D97-AF65-F5344CB8AC3E}">
        <p14:creationId xmlns:p14="http://schemas.microsoft.com/office/powerpoint/2010/main" val="768788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几年前，在一家在塞尔维亚开展业务的外国公司工作时，我遇到了一家轮胎制造商的工厂经理。我的工作是帮助简化运营并确定其他供应商。工厂经理亲切但疏远。</a:t>
            </a:r>
            <a:endParaRPr lang="en-US" altLang="zh-CN" dirty="0"/>
          </a:p>
          <a:p>
            <a:endParaRPr lang="en-US" altLang="zh-CN" dirty="0"/>
          </a:p>
          <a:p>
            <a:r>
              <a:rPr lang="zh-CN" altLang="en-US" dirty="0"/>
              <a:t>当讨论开始认真时，他说：“你对这里发生的事情知之甚少，不是吗？你带着你的美国心态来到这里，你所做的总是正确的做事方式。你的国家，一起就在几年前，北约部队轰炸了我们的国家，你甚至都不知道为什么，是吗？</a:t>
            </a:r>
            <a:endParaRPr lang="en-US" altLang="zh-CN" dirty="0"/>
          </a:p>
          <a:p>
            <a:endParaRPr lang="en-US" altLang="zh-CN" dirty="0"/>
          </a:p>
          <a:p>
            <a:r>
              <a:rPr lang="zh-CN" altLang="en-US" dirty="0"/>
              <a:t>”一阵恐慌后，我勾勒出我对科索沃战争的了解，</a:t>
            </a:r>
            <a:endParaRPr lang="en-US" altLang="zh-CN" dirty="0"/>
          </a:p>
          <a:p>
            <a:r>
              <a:rPr lang="zh-CN" altLang="en-US" dirty="0"/>
              <a:t>然后说：“但我也想听听你对这个故事的看法。”</a:t>
            </a:r>
            <a:endParaRPr lang="en-US" altLang="zh-CN" dirty="0"/>
          </a:p>
          <a:p>
            <a:endParaRPr lang="en-US" altLang="zh-CN" dirty="0"/>
          </a:p>
          <a:p>
            <a:r>
              <a:rPr lang="zh-CN" altLang="en-US" dirty="0"/>
              <a:t>这让主教练处于一个不那么防守的位置。</a:t>
            </a:r>
            <a:endParaRPr lang="en-US" altLang="zh-CN" dirty="0"/>
          </a:p>
          <a:p>
            <a:r>
              <a:rPr lang="zh-CN" altLang="en-US" dirty="0"/>
              <a:t>他拿出了多篇文章和一本他写的关于北约轰炸塞尔维亚的书。</a:t>
            </a:r>
            <a:endParaRPr lang="en-US" altLang="zh-CN" dirty="0"/>
          </a:p>
          <a:p>
            <a:r>
              <a:rPr lang="zh-CN" altLang="en-US" dirty="0"/>
              <a:t>经过长时间的交谈和分享不同观点的机会，我们每个人都对彼此的观点以及我们带来的不同文化和习俗有了更深入的了解。</a:t>
            </a:r>
            <a:endParaRPr lang="en-US" altLang="zh-CN" dirty="0"/>
          </a:p>
          <a:p>
            <a:endParaRPr lang="en-US" altLang="zh-CN" dirty="0"/>
          </a:p>
          <a:p>
            <a:r>
              <a:rPr lang="zh-CN" altLang="en-US" dirty="0"/>
              <a:t>我们通过这种开放和非评判的互动建立的共同基础改善了我们未来的沟通，并在我们弥合文化时营造了积极的氛围。</a:t>
            </a:r>
            <a:endParaRPr lang="en-US" altLang="zh-CN" dirty="0"/>
          </a:p>
          <a:p>
            <a:endParaRPr lang="en-US" altLang="zh-CN" dirty="0"/>
          </a:p>
          <a:p>
            <a:r>
              <a:rPr lang="zh-CN" altLang="en-US" dirty="0"/>
              <a:t>达成 相互理解 </a:t>
            </a:r>
            <a:r>
              <a:rPr lang="en-US" altLang="zh-CN" dirty="0"/>
              <a:t>– </a:t>
            </a:r>
            <a:r>
              <a:rPr lang="zh-CN" altLang="en-US" dirty="0"/>
              <a:t>三个关键阶段。它们帮助我们从忽视差异转变为从中受益。</a:t>
            </a:r>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14</a:t>
            </a:fld>
            <a:endParaRPr lang="en-US"/>
          </a:p>
        </p:txBody>
      </p:sp>
    </p:spTree>
    <p:extLst>
      <p:ext uri="{BB962C8B-B14F-4D97-AF65-F5344CB8AC3E}">
        <p14:creationId xmlns:p14="http://schemas.microsoft.com/office/powerpoint/2010/main" val="3519070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zh-CN" sz="1800" dirty="0">
                <a:effectLst/>
                <a:latin typeface="Microsoft YaHei" panose="020B0503020204020204" pitchFamily="34" charset="-122"/>
              </a:rPr>
              <a:t>地理位置</a:t>
            </a:r>
          </a:p>
          <a:p>
            <a:pPr marL="0" marR="0">
              <a:spcBef>
                <a:spcPts val="0"/>
              </a:spcBef>
              <a:spcAft>
                <a:spcPts val="0"/>
              </a:spcAft>
            </a:pPr>
            <a:r>
              <a:rPr lang="zh-CN" sz="1800" dirty="0">
                <a:effectLst/>
                <a:latin typeface="Microsoft YaHei" panose="020B0503020204020204" pitchFamily="34" charset="-122"/>
              </a:rPr>
              <a:t>瑞典</a:t>
            </a:r>
            <a:r>
              <a:rPr lang="en-US" sz="1800" dirty="0">
                <a:effectLst/>
                <a:latin typeface="Microsoft YaHei" panose="020B0503020204020204" pitchFamily="34" charset="-122"/>
              </a:rPr>
              <a:t>-</a:t>
            </a:r>
            <a:r>
              <a:rPr lang="zh-CN" sz="1800" dirty="0">
                <a:effectLst/>
                <a:latin typeface="Microsoft YaHei" panose="020B0503020204020204" pitchFamily="34" charset="-122"/>
              </a:rPr>
              <a:t>寒冷</a:t>
            </a:r>
            <a:r>
              <a:rPr lang="en-US" altLang="zh-CN" sz="1800" dirty="0">
                <a:effectLst/>
                <a:latin typeface="Microsoft YaHei" panose="020B0503020204020204" pitchFamily="34" charset="-122"/>
              </a:rPr>
              <a:t>-</a:t>
            </a:r>
            <a:r>
              <a:rPr lang="zh-CN" sz="1800" dirty="0">
                <a:effectLst/>
                <a:latin typeface="Microsoft YaHei" panose="020B0503020204020204" pitchFamily="34" charset="-122"/>
              </a:rPr>
              <a:t>非常细致的plan</a:t>
            </a:r>
          </a:p>
          <a:p>
            <a:pPr marL="0" marR="0">
              <a:spcBef>
                <a:spcPts val="0"/>
              </a:spcBef>
              <a:spcAft>
                <a:spcPts val="0"/>
              </a:spcAft>
            </a:pPr>
            <a:r>
              <a:rPr lang="en-US" sz="1800" dirty="0">
                <a:effectLst/>
                <a:latin typeface="Microsoft YaHei" panose="020B0503020204020204" pitchFamily="34" charset="-122"/>
              </a:rPr>
              <a:t> </a:t>
            </a:r>
          </a:p>
          <a:p>
            <a:pPr marL="0" marR="0">
              <a:spcBef>
                <a:spcPts val="0"/>
              </a:spcBef>
              <a:spcAft>
                <a:spcPts val="0"/>
              </a:spcAft>
            </a:pPr>
            <a:r>
              <a:rPr lang="zh-CN" sz="1800" dirty="0">
                <a:effectLst/>
                <a:latin typeface="Microsoft YaHei" panose="020B0503020204020204" pitchFamily="34" charset="-122"/>
              </a:rPr>
              <a:t>日本</a:t>
            </a:r>
            <a:r>
              <a:rPr lang="en-US" sz="1800" dirty="0">
                <a:effectLst/>
                <a:latin typeface="Microsoft YaHei" panose="020B0503020204020204" pitchFamily="34" charset="-122"/>
              </a:rPr>
              <a:t>-</a:t>
            </a:r>
            <a:r>
              <a:rPr lang="zh-CN" sz="1800" dirty="0">
                <a:effectLst/>
                <a:latin typeface="Microsoft YaHei" panose="020B0503020204020204" pitchFamily="34" charset="-122"/>
              </a:rPr>
              <a:t>地震带</a:t>
            </a:r>
            <a:r>
              <a:rPr lang="en-US" altLang="zh-CN" sz="1800" dirty="0">
                <a:effectLst/>
                <a:latin typeface="Microsoft YaHei" panose="020B0503020204020204" pitchFamily="34" charset="-122"/>
              </a:rPr>
              <a:t>-</a:t>
            </a:r>
            <a:r>
              <a:rPr lang="zh-CN" sz="1800" dirty="0">
                <a:effectLst/>
                <a:latin typeface="Microsoft YaHei" panose="020B0503020204020204" pitchFamily="34" charset="-122"/>
              </a:rPr>
              <a:t>大和民族，不给别人添麻烦</a:t>
            </a:r>
          </a:p>
          <a:p>
            <a:pPr marL="0" marR="0">
              <a:spcBef>
                <a:spcPts val="0"/>
              </a:spcBef>
              <a:spcAft>
                <a:spcPts val="0"/>
              </a:spcAft>
            </a:pPr>
            <a:r>
              <a:rPr lang="en-US" sz="1800" dirty="0">
                <a:effectLst/>
                <a:latin typeface="Microsoft YaHei" panose="020B0503020204020204" pitchFamily="34" charset="-122"/>
              </a:rPr>
              <a:t> </a:t>
            </a:r>
          </a:p>
          <a:p>
            <a:pPr marL="0" marR="0">
              <a:spcBef>
                <a:spcPts val="0"/>
              </a:spcBef>
              <a:spcAft>
                <a:spcPts val="0"/>
              </a:spcAft>
            </a:pPr>
            <a:r>
              <a:rPr lang="zh-CN" sz="1800" dirty="0">
                <a:effectLst/>
                <a:latin typeface="Microsoft YaHei" panose="020B0503020204020204" pitchFamily="34" charset="-122"/>
              </a:rPr>
              <a:t>韩国</a:t>
            </a:r>
            <a:r>
              <a:rPr lang="en-US" altLang="zh-CN" sz="1800" dirty="0">
                <a:effectLst/>
                <a:latin typeface="Microsoft YaHei" panose="020B0503020204020204" pitchFamily="34" charset="-122"/>
              </a:rPr>
              <a:t>-</a:t>
            </a:r>
            <a:r>
              <a:rPr lang="zh-CN" sz="1800" dirty="0">
                <a:effectLst/>
                <a:latin typeface="Microsoft YaHei" panose="020B0503020204020204" pitchFamily="34" charset="-122"/>
              </a:rPr>
              <a:t>grouping，抱团</a:t>
            </a:r>
            <a:r>
              <a:rPr lang="en-US" altLang="zh-CN" sz="1800" dirty="0">
                <a:effectLst/>
                <a:latin typeface="Microsoft YaHei" panose="020B0503020204020204" pitchFamily="34" charset="-122"/>
              </a:rPr>
              <a:t>-</a:t>
            </a:r>
            <a:r>
              <a:rPr lang="zh-CN" sz="1800" dirty="0">
                <a:effectLst/>
                <a:latin typeface="Microsoft YaHei" panose="020B0503020204020204" pitchFamily="34" charset="-122"/>
              </a:rPr>
              <a:t>自大</a:t>
            </a:r>
          </a:p>
          <a:p>
            <a:pPr marL="0" marR="0">
              <a:spcBef>
                <a:spcPts val="0"/>
              </a:spcBef>
              <a:spcAft>
                <a:spcPts val="0"/>
              </a:spcAft>
            </a:pPr>
            <a:r>
              <a:rPr lang="en-US" sz="1800" dirty="0">
                <a:effectLst/>
                <a:latin typeface="Microsoft YaHei" panose="020B0503020204020204" pitchFamily="34" charset="-122"/>
              </a:rPr>
              <a:t> </a:t>
            </a:r>
          </a:p>
          <a:p>
            <a:pPr marL="0" marR="0">
              <a:spcBef>
                <a:spcPts val="0"/>
              </a:spcBef>
              <a:spcAft>
                <a:spcPts val="0"/>
              </a:spcAft>
            </a:pPr>
            <a:r>
              <a:rPr lang="zh-CN" sz="1800" dirty="0">
                <a:effectLst/>
                <a:latin typeface="Microsoft YaHei" panose="020B0503020204020204" pitchFamily="34" charset="-122"/>
              </a:rPr>
              <a:t>犹太人</a:t>
            </a:r>
            <a:r>
              <a:rPr lang="en-US" altLang="zh-CN" sz="1800" dirty="0">
                <a:effectLst/>
                <a:latin typeface="Microsoft YaHei" panose="020B0503020204020204" pitchFamily="34" charset="-122"/>
              </a:rPr>
              <a:t>-</a:t>
            </a:r>
            <a:r>
              <a:rPr lang="zh-CN" sz="1800" dirty="0">
                <a:effectLst/>
                <a:latin typeface="Microsoft YaHei" panose="020B0503020204020204" pitchFamily="34" charset="-122"/>
              </a:rPr>
              <a:t>坚持</a:t>
            </a:r>
          </a:p>
          <a:p>
            <a:endParaRPr lang="en-US" dirty="0"/>
          </a:p>
          <a:p>
            <a:endParaRPr lang="en-US" dirty="0"/>
          </a:p>
          <a:p>
            <a:endParaRPr lang="en-US" dirty="0"/>
          </a:p>
          <a:p>
            <a:r>
              <a:rPr lang="zh-CN" altLang="en-US" dirty="0"/>
              <a:t>大家可以相互分享</a:t>
            </a:r>
            <a:endParaRPr lang="en-US" altLang="zh-CN" dirty="0"/>
          </a:p>
          <a:p>
            <a:r>
              <a:rPr lang="zh-CN" altLang="en-US" dirty="0"/>
              <a:t>不同的国家</a:t>
            </a:r>
            <a:r>
              <a:rPr lang="en-US" altLang="zh-CN" dirty="0"/>
              <a:t>-</a:t>
            </a:r>
            <a:r>
              <a:rPr lang="zh-CN" altLang="en-US" dirty="0"/>
              <a:t>旅行，出差</a:t>
            </a:r>
            <a:endParaRPr lang="en-US" altLang="zh-CN" dirty="0"/>
          </a:p>
          <a:p>
            <a:r>
              <a:rPr lang="zh-CN" altLang="en-US" dirty="0"/>
              <a:t>见闻分享</a:t>
            </a:r>
            <a:endParaRPr lang="en-US" dirty="0"/>
          </a:p>
          <a:p>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15</a:t>
            </a:fld>
            <a:endParaRPr lang="en-US"/>
          </a:p>
        </p:txBody>
      </p:sp>
    </p:spTree>
    <p:extLst>
      <p:ext uri="{BB962C8B-B14F-4D97-AF65-F5344CB8AC3E}">
        <p14:creationId xmlns:p14="http://schemas.microsoft.com/office/powerpoint/2010/main" val="591239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瑞典：</a:t>
            </a:r>
            <a:endParaRPr lang="en-US" altLang="zh-CN" dirty="0"/>
          </a:p>
          <a:p>
            <a:r>
              <a:rPr lang="zh-CN" altLang="en-US" dirty="0"/>
              <a:t>维京海盗 </a:t>
            </a:r>
            <a:r>
              <a:rPr lang="en-US" altLang="zh-CN" dirty="0"/>
              <a:t>– </a:t>
            </a:r>
            <a:r>
              <a:rPr lang="zh-CN" altLang="en-US" dirty="0"/>
              <a:t>过命的交情，同坐一条船啊</a:t>
            </a:r>
            <a:endParaRPr lang="en-US" altLang="zh-CN" dirty="0"/>
          </a:p>
          <a:p>
            <a:r>
              <a:rPr lang="zh-CN" altLang="en-US" dirty="0"/>
              <a:t>平等，有序</a:t>
            </a:r>
            <a:endParaRPr lang="en-US" altLang="zh-CN" dirty="0"/>
          </a:p>
          <a:p>
            <a:r>
              <a:rPr lang="zh-CN" altLang="en-US" dirty="0"/>
              <a:t>不得瑟不凸显 </a:t>
            </a:r>
            <a:r>
              <a:rPr lang="en-US" altLang="zh-CN" dirty="0"/>
              <a:t>– Jante culture </a:t>
            </a:r>
          </a:p>
          <a:p>
            <a:r>
              <a:rPr lang="en-US" altLang="zh-CN" dirty="0"/>
              <a:t>Attitude towards individuality and success</a:t>
            </a:r>
          </a:p>
          <a:p>
            <a:r>
              <a:rPr lang="zh-CN" altLang="en-US" dirty="0"/>
              <a:t>（</a:t>
            </a:r>
            <a:r>
              <a:rPr lang="en-US" altLang="zh-CN" dirty="0"/>
              <a:t>vs </a:t>
            </a:r>
            <a:r>
              <a:rPr lang="zh-CN" altLang="en-US" dirty="0"/>
              <a:t>国人喜欢凸显）</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sz="1800" dirty="0">
                <a:effectLst/>
                <a:latin typeface="Microsoft YaHei" panose="020B0503020204020204" pitchFamily="34" charset="-122"/>
              </a:rPr>
              <a:t>中西方案例</a:t>
            </a:r>
            <a:r>
              <a:rPr lang="en-US" sz="1800" dirty="0">
                <a:effectLst/>
                <a:latin typeface="Microsoft YaHei" panose="020B0503020204020204" pitchFamily="34" charset="-122"/>
              </a:rPr>
              <a:t> - </a:t>
            </a:r>
            <a:r>
              <a:rPr lang="zh-CN" sz="1800" dirty="0">
                <a:effectLst/>
                <a:latin typeface="Microsoft YaHei" panose="020B0503020204020204" pitchFamily="34" charset="-122"/>
              </a:rPr>
              <a:t>北美</a:t>
            </a:r>
            <a:r>
              <a:rPr lang="en-US" sz="1800" dirty="0">
                <a:effectLst/>
                <a:latin typeface="Microsoft YaHei" panose="020B0503020204020204" pitchFamily="34" charset="-122"/>
              </a:rPr>
              <a:t> </a:t>
            </a:r>
            <a:r>
              <a:rPr lang="zh-CN" sz="1800" dirty="0">
                <a:effectLst/>
                <a:latin typeface="Microsoft YaHei" panose="020B0503020204020204" pitchFamily="34" charset="-122"/>
              </a:rPr>
              <a:t>明确提出，直接沟通</a:t>
            </a:r>
            <a:endParaRPr lang="en-US" sz="1800" dirty="0">
              <a:effectLst/>
              <a:latin typeface="Microsoft YaHei"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16</a:t>
            </a:fld>
            <a:endParaRPr lang="en-US"/>
          </a:p>
        </p:txBody>
      </p:sp>
    </p:spTree>
    <p:extLst>
      <p:ext uri="{BB962C8B-B14F-4D97-AF65-F5344CB8AC3E}">
        <p14:creationId xmlns:p14="http://schemas.microsoft.com/office/powerpoint/2010/main" val="2304338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在地理上指斯堪的纳维亚半岛，包括挪威和瑞典，</a:t>
            </a:r>
            <a:endParaRPr lang="en-US" altLang="zh-CN" dirty="0"/>
          </a:p>
          <a:p>
            <a:r>
              <a:rPr lang="zh-CN" altLang="en-US" dirty="0"/>
              <a:t>文化与政治上则包含丹麦、芬兰、冰岛和法罗群岛等北欧国家因其与丹麦、挪威和瑞典相近的历史和文化背景，有时也被纳入斯堪的纳维亚。</a:t>
            </a:r>
            <a:endParaRPr lang="en-US" altLang="zh-CN" dirty="0"/>
          </a:p>
          <a:p>
            <a:r>
              <a:rPr lang="zh-CN" altLang="en-US" dirty="0"/>
              <a:t>所以，斯堪的纳维亚一词对于各地的人有不同的含义，</a:t>
            </a:r>
            <a:endParaRPr lang="en-US" altLang="zh-CN" dirty="0"/>
          </a:p>
          <a:p>
            <a:r>
              <a:rPr lang="zh-CN" altLang="en-US" dirty="0"/>
              <a:t>例如：德国人倾向认为斯堪的纳维亚包括挪威、瑞典和芬兰，但不包括丹麦。英国人倾向认为斯堪的纳维亚包括挪威、瑞典和丹麦，加上芬兰和冰岛。</a:t>
            </a:r>
          </a:p>
          <a:p>
            <a:endParaRPr lang="en-US" altLang="zh-CN" b="0" i="0" dirty="0">
              <a:solidFill>
                <a:srgbClr val="121212"/>
              </a:solidFill>
              <a:effectLst/>
              <a:latin typeface="-apple-system"/>
            </a:endParaRPr>
          </a:p>
          <a:p>
            <a:r>
              <a:rPr lang="zh-CN" altLang="en-US" b="0" i="0" dirty="0">
                <a:solidFill>
                  <a:srgbClr val="121212"/>
                </a:solidFill>
                <a:effectLst/>
                <a:latin typeface="-apple-system"/>
              </a:rPr>
              <a:t>真正意义上讲</a:t>
            </a:r>
            <a:r>
              <a:rPr lang="en-US" altLang="zh-CN" b="0" i="0" dirty="0">
                <a:solidFill>
                  <a:srgbClr val="121212"/>
                </a:solidFill>
                <a:effectLst/>
                <a:latin typeface="-apple-system"/>
              </a:rPr>
              <a:t>Scandinavia</a:t>
            </a:r>
            <a:r>
              <a:rPr lang="zh-CN" altLang="en-US" b="0" i="0" dirty="0">
                <a:solidFill>
                  <a:srgbClr val="121212"/>
                </a:solidFill>
                <a:effectLst/>
                <a:latin typeface="-apple-system"/>
              </a:rPr>
              <a:t>在北欧当地指的是丹麦瑞典和挪威，在英语中有时候会扩大到丹麦瑞典挪威芬兰和冰岛，但是如果加上芬兰和冰岛，</a:t>
            </a:r>
            <a:r>
              <a:rPr lang="en-US" altLang="zh-CN" b="0" i="0" dirty="0">
                <a:solidFill>
                  <a:srgbClr val="121212"/>
                </a:solidFill>
                <a:effectLst/>
                <a:latin typeface="-apple-system"/>
              </a:rPr>
              <a:t>Nordic</a:t>
            </a:r>
            <a:r>
              <a:rPr lang="zh-CN" altLang="en-US" b="0" i="0" dirty="0">
                <a:solidFill>
                  <a:srgbClr val="121212"/>
                </a:solidFill>
                <a:effectLst/>
                <a:latin typeface="-apple-system"/>
              </a:rPr>
              <a:t>这个词更合适。</a:t>
            </a:r>
            <a:endParaRPr lang="en-US" dirty="0"/>
          </a:p>
          <a:p>
            <a:endParaRPr lang="en-US" dirty="0"/>
          </a:p>
          <a:p>
            <a:r>
              <a:rPr lang="en-US" dirty="0"/>
              <a:t>Ritualistic </a:t>
            </a:r>
            <a:r>
              <a:rPr lang="zh-CN" altLang="en-US" dirty="0"/>
              <a:t>仪式感的</a:t>
            </a:r>
            <a:endParaRPr lang="en-US" dirty="0"/>
          </a:p>
          <a:p>
            <a:r>
              <a:rPr lang="en-US" dirty="0"/>
              <a:t>Controlling</a:t>
            </a:r>
            <a:r>
              <a:rPr lang="zh-CN" altLang="en-US" dirty="0"/>
              <a:t>控制</a:t>
            </a:r>
            <a:endParaRPr lang="en-US" dirty="0"/>
          </a:p>
          <a:p>
            <a:r>
              <a:rPr lang="en-US" dirty="0"/>
              <a:t>Formal </a:t>
            </a:r>
            <a:r>
              <a:rPr lang="zh-CN" altLang="en-US" dirty="0"/>
              <a:t>正式的</a:t>
            </a:r>
            <a:endParaRPr lang="en-US" dirty="0"/>
          </a:p>
          <a:p>
            <a:r>
              <a:rPr lang="en-US" dirty="0"/>
              <a:t>Careful </a:t>
            </a:r>
            <a:r>
              <a:rPr lang="zh-CN" altLang="en-US" dirty="0"/>
              <a:t>小心</a:t>
            </a:r>
            <a:endParaRPr lang="en-US" dirty="0"/>
          </a:p>
          <a:p>
            <a:r>
              <a:rPr lang="en-US" dirty="0"/>
              <a:t>Callous </a:t>
            </a:r>
            <a:r>
              <a:rPr lang="zh-CN" altLang="en-US" dirty="0"/>
              <a:t>冷酷</a:t>
            </a:r>
            <a:endParaRPr lang="en-US" dirty="0"/>
          </a:p>
          <a:p>
            <a:r>
              <a:rPr lang="en-US" dirty="0"/>
              <a:t>Consentient </a:t>
            </a:r>
            <a:r>
              <a:rPr lang="zh-CN" altLang="en-US" dirty="0"/>
              <a:t>一致的</a:t>
            </a:r>
            <a:endParaRPr lang="en-US" dirty="0"/>
          </a:p>
          <a:p>
            <a:r>
              <a:rPr lang="en-US" dirty="0"/>
              <a:t>Egalitarian </a:t>
            </a:r>
            <a:r>
              <a:rPr lang="zh-CN" altLang="en-US" dirty="0"/>
              <a:t>平等注意</a:t>
            </a:r>
            <a:endParaRPr lang="en-US" dirty="0"/>
          </a:p>
          <a:p>
            <a:r>
              <a:rPr lang="en-US" dirty="0"/>
              <a:t>Patronizing </a:t>
            </a:r>
            <a:r>
              <a:rPr lang="zh-CN" altLang="en-US" dirty="0"/>
              <a:t>傲慢的，自认为高人一等的</a:t>
            </a:r>
            <a:endParaRPr lang="en-US" dirty="0"/>
          </a:p>
          <a:p>
            <a:r>
              <a:rPr lang="en-US" dirty="0"/>
              <a:t>Religious </a:t>
            </a:r>
            <a:r>
              <a:rPr lang="zh-CN" altLang="en-US" dirty="0"/>
              <a:t>宗教的</a:t>
            </a:r>
            <a:endParaRPr lang="en-US" dirty="0"/>
          </a:p>
          <a:p>
            <a:r>
              <a:rPr lang="en-US" dirty="0"/>
              <a:t>Participative </a:t>
            </a:r>
            <a:r>
              <a:rPr lang="zh-CN" altLang="en-US" dirty="0"/>
              <a:t>参与式</a:t>
            </a:r>
            <a:endParaRPr lang="en-US" dirty="0"/>
          </a:p>
          <a:p>
            <a:r>
              <a:rPr lang="en-US" altLang="zh-CN" dirty="0"/>
              <a:t>Environmental </a:t>
            </a:r>
            <a:r>
              <a:rPr lang="zh-CN" altLang="en-US" dirty="0"/>
              <a:t>环境的，环保</a:t>
            </a:r>
            <a:endParaRPr lang="en-US" dirty="0"/>
          </a:p>
          <a:p>
            <a:r>
              <a:rPr lang="en-US" dirty="0"/>
              <a:t>Profit-</a:t>
            </a:r>
            <a:r>
              <a:rPr lang="en-US" dirty="0" err="1"/>
              <a:t>centred</a:t>
            </a:r>
            <a:r>
              <a:rPr lang="en-US" dirty="0"/>
              <a:t> </a:t>
            </a:r>
            <a:r>
              <a:rPr lang="zh-CN" altLang="en-US" dirty="0"/>
              <a:t>利润为中心</a:t>
            </a:r>
            <a:endParaRPr lang="en-US" dirty="0"/>
          </a:p>
          <a:p>
            <a:r>
              <a:rPr lang="en-US" dirty="0" err="1"/>
              <a:t>Retorical</a:t>
            </a:r>
            <a:r>
              <a:rPr lang="en-US" dirty="0"/>
              <a:t> </a:t>
            </a:r>
            <a:r>
              <a:rPr lang="zh-CN" altLang="en-US" dirty="0"/>
              <a:t>花言巧语</a:t>
            </a:r>
            <a:endParaRPr lang="en-US" dirty="0"/>
          </a:p>
          <a:p>
            <a:r>
              <a:rPr lang="en-US" dirty="0"/>
              <a:t>Secretive </a:t>
            </a:r>
            <a:r>
              <a:rPr lang="zh-CN" altLang="en-US" dirty="0"/>
              <a:t>隐秘的，神秘的</a:t>
            </a:r>
            <a:endParaRPr lang="en-US" dirty="0"/>
          </a:p>
          <a:p>
            <a:r>
              <a:rPr lang="en-US" dirty="0"/>
              <a:t>Sexist </a:t>
            </a:r>
            <a:r>
              <a:rPr lang="zh-CN" altLang="en-US" dirty="0"/>
              <a:t>性别歧视</a:t>
            </a:r>
            <a:endParaRPr lang="en-US" dirty="0"/>
          </a:p>
          <a:p>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17</a:t>
            </a:fld>
            <a:endParaRPr lang="en-US"/>
          </a:p>
        </p:txBody>
      </p:sp>
    </p:spTree>
    <p:extLst>
      <p:ext uri="{BB962C8B-B14F-4D97-AF65-F5344CB8AC3E}">
        <p14:creationId xmlns:p14="http://schemas.microsoft.com/office/powerpoint/2010/main" val="2443095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跨文化工作中，利用沟通的技巧和方法，</a:t>
            </a:r>
            <a:endParaRPr lang="en-US" altLang="zh-CN" dirty="0"/>
          </a:p>
          <a:p>
            <a:r>
              <a:rPr lang="zh-CN" altLang="en-US" dirty="0"/>
              <a:t>心态开放，看人之大</a:t>
            </a:r>
            <a:endParaRPr lang="en-US" altLang="zh-CN" dirty="0"/>
          </a:p>
          <a:p>
            <a:r>
              <a:rPr lang="zh-CN" altLang="en-US" dirty="0"/>
              <a:t>求同存异，合作共赢</a:t>
            </a:r>
            <a:endParaRPr lang="en-US" altLang="zh-CN" dirty="0"/>
          </a:p>
          <a:p>
            <a:r>
              <a:rPr lang="zh-CN" altLang="en-US" dirty="0"/>
              <a:t>取得</a:t>
            </a:r>
            <a:r>
              <a:rPr lang="en-US" altLang="zh-CN" dirty="0"/>
              <a:t>business </a:t>
            </a:r>
            <a:r>
              <a:rPr lang="zh-CN" altLang="en-US" dirty="0"/>
              <a:t>的</a:t>
            </a:r>
            <a:r>
              <a:rPr lang="en-US" altLang="zh-CN" dirty="0"/>
              <a:t>success</a:t>
            </a:r>
          </a:p>
          <a:p>
            <a:endParaRPr lang="en-US" dirty="0"/>
          </a:p>
          <a:p>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18</a:t>
            </a:fld>
            <a:endParaRPr lang="en-US"/>
          </a:p>
        </p:txBody>
      </p:sp>
    </p:spTree>
    <p:extLst>
      <p:ext uri="{BB962C8B-B14F-4D97-AF65-F5344CB8AC3E}">
        <p14:creationId xmlns:p14="http://schemas.microsoft.com/office/powerpoint/2010/main" val="1126025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19</a:t>
            </a:fld>
            <a:endParaRPr lang="en-US"/>
          </a:p>
        </p:txBody>
      </p:sp>
    </p:spTree>
    <p:extLst>
      <p:ext uri="{BB962C8B-B14F-4D97-AF65-F5344CB8AC3E}">
        <p14:creationId xmlns:p14="http://schemas.microsoft.com/office/powerpoint/2010/main" val="62495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222222"/>
                </a:solidFill>
                <a:effectLst/>
                <a:latin typeface="graphikweb-regular"/>
              </a:rPr>
              <a:t>协同工作 离不开沟通</a:t>
            </a:r>
            <a:endParaRPr lang="en-US" altLang="zh-CN" b="0" i="0" dirty="0">
              <a:solidFill>
                <a:srgbClr val="222222"/>
              </a:solidFill>
              <a:effectLst/>
              <a:latin typeface="graphikweb-regular"/>
            </a:endParaRPr>
          </a:p>
          <a:p>
            <a:endParaRPr lang="en-US" altLang="zh-CN" b="0" i="0" dirty="0">
              <a:solidFill>
                <a:srgbClr val="222222"/>
              </a:solidFill>
              <a:effectLst/>
              <a:latin typeface="graphikweb-regular"/>
            </a:endParaRPr>
          </a:p>
          <a:p>
            <a:r>
              <a:rPr lang="zh-CN" altLang="en-US" b="0" i="0" dirty="0">
                <a:solidFill>
                  <a:srgbClr val="222222"/>
                </a:solidFill>
                <a:effectLst/>
                <a:latin typeface="graphikweb-regular"/>
              </a:rPr>
              <a:t>跨文化 沟通中 </a:t>
            </a:r>
            <a:r>
              <a:rPr lang="en-US" altLang="zh-CN" b="0" i="0" dirty="0">
                <a:solidFill>
                  <a:srgbClr val="222222"/>
                </a:solidFill>
                <a:effectLst/>
                <a:latin typeface="graphikweb-regular"/>
              </a:rPr>
              <a:t>-- </a:t>
            </a:r>
            <a:r>
              <a:rPr lang="zh-CN" altLang="en-US" b="0" i="0" dirty="0">
                <a:solidFill>
                  <a:srgbClr val="222222"/>
                </a:solidFill>
                <a:effectLst/>
                <a:latin typeface="graphikweb-regular"/>
              </a:rPr>
              <a:t>沟通双方文化差异比较大</a:t>
            </a:r>
            <a:endParaRPr lang="en-US" altLang="zh-CN" b="0" i="0" dirty="0">
              <a:solidFill>
                <a:srgbClr val="222222"/>
              </a:solidFill>
              <a:effectLst/>
              <a:latin typeface="graphikweb-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graphikweb-regular"/>
              </a:rPr>
              <a:t>Cross-Cultural Communications deal with the exchange of information between people belonging to different cultures.</a:t>
            </a:r>
          </a:p>
          <a:p>
            <a:endParaRPr lang="en-US" altLang="zh-CN" b="0" i="0" dirty="0">
              <a:solidFill>
                <a:srgbClr val="222222"/>
              </a:solidFill>
              <a:effectLst/>
              <a:latin typeface="graphikweb-regular"/>
            </a:endParaRPr>
          </a:p>
        </p:txBody>
      </p:sp>
      <p:sp>
        <p:nvSpPr>
          <p:cNvPr id="4" name="Slide Number Placeholder 3"/>
          <p:cNvSpPr>
            <a:spLocks noGrp="1"/>
          </p:cNvSpPr>
          <p:nvPr>
            <p:ph type="sldNum" sz="quarter" idx="5"/>
          </p:nvPr>
        </p:nvSpPr>
        <p:spPr/>
        <p:txBody>
          <a:bodyPr/>
          <a:lstStyle/>
          <a:p>
            <a:fld id="{23481985-EBBE-4A4C-8062-A0336B1F1006}" type="slidenum">
              <a:rPr lang="en-US" smtClean="0"/>
              <a:t>2</a:t>
            </a:fld>
            <a:endParaRPr lang="en-US"/>
          </a:p>
        </p:txBody>
      </p:sp>
    </p:spTree>
    <p:extLst>
      <p:ext uri="{BB962C8B-B14F-4D97-AF65-F5344CB8AC3E}">
        <p14:creationId xmlns:p14="http://schemas.microsoft.com/office/powerpoint/2010/main" val="78885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rial" panose="020B0604020202020204" pitchFamily="34" charset="0"/>
              </a:rPr>
              <a:t>“</a:t>
            </a:r>
            <a:r>
              <a:rPr lang="zh-CN" altLang="en-US" b="1" i="0" dirty="0">
                <a:solidFill>
                  <a:srgbClr val="222222"/>
                </a:solidFill>
                <a:effectLst/>
                <a:latin typeface="Arial" panose="020B0604020202020204" pitchFamily="34" charset="0"/>
              </a:rPr>
              <a:t>文化是人类社会相对于经济、政治而言的精神活动及其产物。</a:t>
            </a:r>
            <a:r>
              <a:rPr lang="zh-CN" altLang="en-US" b="0" i="0" dirty="0">
                <a:solidFill>
                  <a:srgbClr val="333333"/>
                </a:solidFill>
                <a:effectLst/>
                <a:latin typeface="Arial" panose="020B0604020202020204" pitchFamily="34" charset="0"/>
              </a:rPr>
              <a:t>人类传统观念认为，文化是一种社会现象，是由人类长期创造形成的产物，同时又是一种历史现象，是人类社会与历史的积淀物。文化是凝结在物质之中又游离于物质之外的，能够被传承和传播的国家或民族的思维方式、价值观念、生活方式、行为规范、艺术文化、科学技术等。”</a:t>
            </a:r>
            <a:endParaRPr lang="en-US" b="0" i="0" dirty="0">
              <a:solidFill>
                <a:srgbClr val="222222"/>
              </a:solidFill>
              <a:effectLst/>
              <a:latin typeface="graphikweb-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2222"/>
              </a:solidFill>
              <a:effectLst/>
              <a:latin typeface="graphikweb-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graphikweb-regular"/>
              </a:rPr>
              <a:t>Cross-Cultural Communications deal with the exchange of information between people belonging to different cultures.</a:t>
            </a:r>
          </a:p>
          <a:p>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3</a:t>
            </a:fld>
            <a:endParaRPr lang="en-US"/>
          </a:p>
        </p:txBody>
      </p:sp>
    </p:spTree>
    <p:extLst>
      <p:ext uri="{BB962C8B-B14F-4D97-AF65-F5344CB8AC3E}">
        <p14:creationId xmlns:p14="http://schemas.microsoft.com/office/powerpoint/2010/main" val="51400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Norms </a:t>
            </a:r>
            <a:r>
              <a:rPr lang="zh-CN" altLang="en-US" dirty="0"/>
              <a:t>规范</a:t>
            </a:r>
            <a:endParaRPr lang="en-US" dirty="0"/>
          </a:p>
          <a:p>
            <a:r>
              <a:rPr lang="en-US" dirty="0"/>
              <a:t>Perception </a:t>
            </a:r>
            <a:r>
              <a:rPr lang="zh-CN" altLang="en-US" dirty="0"/>
              <a:t>洞察力</a:t>
            </a:r>
            <a:endParaRPr lang="en-US" dirty="0"/>
          </a:p>
          <a:p>
            <a:r>
              <a:rPr lang="en-US" dirty="0"/>
              <a:t>Attitudes</a:t>
            </a:r>
          </a:p>
          <a:p>
            <a:endParaRPr lang="en-US" dirty="0"/>
          </a:p>
          <a:p>
            <a:r>
              <a:rPr lang="zh-CN" altLang="en-US" b="0" i="0" dirty="0">
                <a:solidFill>
                  <a:srgbClr val="222222"/>
                </a:solidFill>
                <a:effectLst/>
                <a:latin typeface="graphikweb-regular"/>
              </a:rPr>
              <a:t>小</a:t>
            </a:r>
            <a:r>
              <a:rPr lang="en-US" altLang="zh-CN" b="0" i="0" dirty="0">
                <a:solidFill>
                  <a:srgbClr val="222222"/>
                </a:solidFill>
                <a:effectLst/>
                <a:latin typeface="graphikweb-regular"/>
                <a:sym typeface="Wingdings" panose="05000000000000000000" pitchFamily="2" charset="2"/>
              </a:rPr>
              <a:t></a:t>
            </a:r>
            <a:r>
              <a:rPr lang="zh-CN" altLang="en-US" b="0" i="0" dirty="0">
                <a:solidFill>
                  <a:srgbClr val="222222"/>
                </a:solidFill>
                <a:effectLst/>
                <a:latin typeface="graphikweb-regular"/>
                <a:sym typeface="Wingdings" panose="05000000000000000000" pitchFamily="2" charset="2"/>
              </a:rPr>
              <a:t>大</a:t>
            </a:r>
            <a:endParaRPr lang="en-US" altLang="zh-CN" b="0" i="0" dirty="0">
              <a:solidFill>
                <a:srgbClr val="222222"/>
              </a:solidFill>
              <a:effectLst/>
              <a:latin typeface="graphikweb-regular"/>
            </a:endParaRPr>
          </a:p>
          <a:p>
            <a:r>
              <a:rPr lang="zh-CN" altLang="en-US" b="0" i="0" dirty="0">
                <a:solidFill>
                  <a:srgbClr val="222222"/>
                </a:solidFill>
                <a:effectLst/>
                <a:latin typeface="graphikweb-regular"/>
              </a:rPr>
              <a:t>个人，团体，组织，民族，国家等</a:t>
            </a:r>
            <a:endParaRPr lang="en-US" b="0" i="0" dirty="0">
              <a:solidFill>
                <a:srgbClr val="222222"/>
              </a:solidFill>
              <a:effectLst/>
              <a:latin typeface="graphikweb-regular"/>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graphikweb-regular"/>
              </a:rPr>
              <a:t>Cross-Cultural Communications deal with the exchange of information between people belonging to different cultures.</a:t>
            </a:r>
          </a:p>
          <a:p>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4</a:t>
            </a:fld>
            <a:endParaRPr lang="en-US"/>
          </a:p>
        </p:txBody>
      </p:sp>
    </p:spTree>
    <p:extLst>
      <p:ext uri="{BB962C8B-B14F-4D97-AF65-F5344CB8AC3E}">
        <p14:creationId xmlns:p14="http://schemas.microsoft.com/office/powerpoint/2010/main" val="2525882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沟通的重要性 </a:t>
            </a:r>
            <a:r>
              <a:rPr lang="en-US" altLang="zh-CN" dirty="0"/>
              <a:t>= </a:t>
            </a:r>
            <a:r>
              <a:rPr lang="zh-CN" altLang="en-US" dirty="0"/>
              <a:t>跨文化沟通的重要性</a:t>
            </a:r>
            <a:endParaRPr lang="en-US" altLang="zh-CN" dirty="0"/>
          </a:p>
          <a:p>
            <a:endParaRPr lang="en-US" dirty="0"/>
          </a:p>
          <a:p>
            <a:r>
              <a:rPr lang="zh-CN" altLang="en-US" dirty="0"/>
              <a:t>共通的重要性：</a:t>
            </a:r>
            <a:endParaRPr lang="en-US" altLang="zh-CN" dirty="0"/>
          </a:p>
          <a:p>
            <a:r>
              <a:rPr lang="en-US" b="1" dirty="0"/>
              <a:t>business value: teamwork ,collaboration</a:t>
            </a:r>
          </a:p>
          <a:p>
            <a:r>
              <a:rPr lang="en-US" dirty="0"/>
              <a:t>improve productivity</a:t>
            </a:r>
          </a:p>
          <a:p>
            <a:r>
              <a:rPr lang="en-US" dirty="0"/>
              <a:t>lowers absenteeism and turnover</a:t>
            </a:r>
          </a:p>
          <a:p>
            <a:r>
              <a:rPr lang="en-US" dirty="0"/>
              <a:t>team development</a:t>
            </a:r>
          </a:p>
          <a:p>
            <a:r>
              <a:rPr lang="en-US" dirty="0"/>
              <a:t>decrease competition</a:t>
            </a:r>
          </a:p>
          <a:p>
            <a:r>
              <a:rPr lang="en-US" dirty="0"/>
              <a:t>increase responsibility and integrity</a:t>
            </a:r>
          </a:p>
          <a:p>
            <a:r>
              <a:rPr lang="en-US" dirty="0"/>
              <a:t>increase company ownership</a:t>
            </a:r>
          </a:p>
          <a:p>
            <a:endParaRPr lang="en-US" dirty="0"/>
          </a:p>
          <a:p>
            <a:r>
              <a:rPr lang="en-US" b="1" dirty="0"/>
              <a:t>personal emotional value:  1/3</a:t>
            </a:r>
            <a:r>
              <a:rPr lang="zh-CN" altLang="en-US" b="1" dirty="0"/>
              <a:t>时间在工作，和同事共处</a:t>
            </a:r>
            <a:endParaRPr lang="en-US" b="1" dirty="0"/>
          </a:p>
          <a:p>
            <a:r>
              <a:rPr lang="en-US" dirty="0"/>
              <a:t>employees feel more secure</a:t>
            </a:r>
          </a:p>
          <a:p>
            <a:r>
              <a:rPr lang="en-US" dirty="0"/>
              <a:t>employees feel valued</a:t>
            </a:r>
          </a:p>
          <a:p>
            <a:r>
              <a:rPr lang="en-US" dirty="0"/>
              <a:t>develop good culture</a:t>
            </a:r>
          </a:p>
          <a:p>
            <a:r>
              <a:rPr lang="en-US" dirty="0"/>
              <a:t>reducers language barriers and cultural differences</a:t>
            </a:r>
          </a:p>
          <a:p>
            <a:r>
              <a:rPr lang="en-US" dirty="0"/>
              <a:t>develop good environment</a:t>
            </a:r>
          </a:p>
        </p:txBody>
      </p:sp>
      <p:sp>
        <p:nvSpPr>
          <p:cNvPr id="4" name="Slide Number Placeholder 3"/>
          <p:cNvSpPr>
            <a:spLocks noGrp="1"/>
          </p:cNvSpPr>
          <p:nvPr>
            <p:ph type="sldNum" sz="quarter" idx="5"/>
          </p:nvPr>
        </p:nvSpPr>
        <p:spPr/>
        <p:txBody>
          <a:bodyPr/>
          <a:lstStyle/>
          <a:p>
            <a:fld id="{23481985-EBBE-4A4C-8062-A0336B1F1006}" type="slidenum">
              <a:rPr lang="en-US" smtClean="0"/>
              <a:t>5</a:t>
            </a:fld>
            <a:endParaRPr lang="en-US"/>
          </a:p>
        </p:txBody>
      </p:sp>
    </p:spTree>
    <p:extLst>
      <p:ext uri="{BB962C8B-B14F-4D97-AF65-F5344CB8AC3E}">
        <p14:creationId xmlns:p14="http://schemas.microsoft.com/office/powerpoint/2010/main" val="1600401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语言差异</a:t>
            </a:r>
            <a:endParaRPr lang="en-US" altLang="zh-CN" dirty="0"/>
          </a:p>
          <a:p>
            <a:pPr marL="628650" lvl="1" indent="-171450">
              <a:buFont typeface="Arial" panose="020B0604020202020204" pitchFamily="34" charset="0"/>
              <a:buChar char="•"/>
            </a:pPr>
            <a:r>
              <a:rPr lang="zh-CN" altLang="en-US" dirty="0"/>
              <a:t>不同的语言而无法理解对方在说什么时，就会出现问题。</a:t>
            </a:r>
            <a:endParaRPr lang="en-US" altLang="zh-CN" dirty="0"/>
          </a:p>
          <a:p>
            <a:pPr marL="628650" lvl="1" indent="-171450">
              <a:buFont typeface="Arial" panose="020B0604020202020204" pitchFamily="34" charset="0"/>
              <a:buChar char="•"/>
            </a:pPr>
            <a:r>
              <a:rPr lang="zh-CN" altLang="en-US" dirty="0"/>
              <a:t>同一种语言本身有时会导致差异，因为某些词在不同的环境、国家或文化中具有不同的含义 （</a:t>
            </a:r>
            <a:r>
              <a:rPr lang="en-US" altLang="zh-CN" dirty="0"/>
              <a:t>e.g. </a:t>
            </a:r>
            <a:r>
              <a:rPr lang="zh-CN" altLang="en-US" dirty="0"/>
              <a:t>生肖英语的说法）</a:t>
            </a:r>
            <a:endParaRPr lang="en-US" altLang="zh-CN" dirty="0"/>
          </a:p>
          <a:p>
            <a:pPr marL="171450" indent="-171450">
              <a:buFont typeface="Arial" panose="020B0604020202020204" pitchFamily="34" charset="0"/>
              <a:buChar char="•"/>
            </a:pPr>
            <a:r>
              <a:rPr lang="zh-CN" altLang="en-US" dirty="0"/>
              <a:t>非语言差异：肢体语言，眼神交流，手势 </a:t>
            </a:r>
            <a:r>
              <a:rPr lang="en-US" altLang="zh-CN" dirty="0"/>
              <a:t>(e.g. </a:t>
            </a:r>
            <a:r>
              <a:rPr lang="zh-CN" altLang="en-US" dirty="0"/>
              <a:t>印度人摇头</a:t>
            </a:r>
            <a:r>
              <a:rPr lang="en-US" altLang="zh-CN" dirty="0"/>
              <a:t>)</a:t>
            </a:r>
          </a:p>
          <a:p>
            <a:pPr marL="171450" indent="-171450">
              <a:buFont typeface="Arial" panose="020B0604020202020204" pitchFamily="34" charset="0"/>
              <a:buChar char="•"/>
            </a:pPr>
            <a:r>
              <a:rPr lang="zh-CN" altLang="en-US" dirty="0"/>
              <a:t>相似性假设：别人都和我们一样，如果不同，我们会产生负面想法 </a:t>
            </a:r>
            <a:endParaRPr lang="en-US" altLang="zh-CN" dirty="0"/>
          </a:p>
          <a:p>
            <a:pPr marL="0" indent="0">
              <a:buFont typeface="Arial" panose="020B0604020202020204" pitchFamily="34" charset="0"/>
              <a:buNone/>
            </a:pPr>
            <a:r>
              <a:rPr lang="zh-CN" altLang="en-US" dirty="0"/>
              <a:t>（中西合作案例）（</a:t>
            </a:r>
            <a:r>
              <a:rPr lang="en-US" altLang="zh-CN" dirty="0"/>
              <a:t>e.g. </a:t>
            </a:r>
            <a:r>
              <a:rPr lang="zh-CN" altLang="en-US" dirty="0"/>
              <a:t>开发工具，方式，</a:t>
            </a:r>
            <a:r>
              <a:rPr lang="en-US" altLang="zh-CN" dirty="0" err="1"/>
              <a:t>vscode</a:t>
            </a:r>
            <a:r>
              <a:rPr lang="zh-CN" altLang="en-US" dirty="0"/>
              <a:t> </a:t>
            </a:r>
            <a:r>
              <a:rPr lang="en-US" altLang="zh-CN" dirty="0"/>
              <a:t>vs</a:t>
            </a:r>
            <a:r>
              <a:rPr lang="zh-CN" altLang="en-US" dirty="0"/>
              <a:t> </a:t>
            </a:r>
            <a:r>
              <a:rPr lang="en-US" altLang="zh-CN" dirty="0"/>
              <a:t>eclipse</a:t>
            </a:r>
            <a:r>
              <a:rPr lang="zh-CN" altLang="en-US" dirty="0"/>
              <a:t>）</a:t>
            </a:r>
            <a:endParaRPr lang="en-US" altLang="zh-CN" dirty="0"/>
          </a:p>
          <a:p>
            <a:pPr marL="628650" lvl="1" indent="-171450">
              <a:buFont typeface="Arial" panose="020B0604020202020204" pitchFamily="34" charset="0"/>
              <a:buChar char="•"/>
            </a:pPr>
            <a:r>
              <a:rPr lang="zh-CN" altLang="en-US" dirty="0"/>
              <a:t>我们倾向于认为我们的行为和行为是普遍接受的行为规则。</a:t>
            </a:r>
            <a:endParaRPr lang="en-US" altLang="zh-CN" dirty="0"/>
          </a:p>
          <a:p>
            <a:pPr marL="628650" lvl="1" indent="-171450">
              <a:buFont typeface="Arial" panose="020B0604020202020204" pitchFamily="34" charset="0"/>
              <a:buChar char="•"/>
            </a:pPr>
            <a:r>
              <a:rPr lang="zh-CN" altLang="en-US" dirty="0"/>
              <a:t>倾向于通过从自己的文化角度分析他人的行为和交流来理解他人的行为和交流，而不考虑他人的行为或交流方式的原因</a:t>
            </a:r>
            <a:endParaRPr lang="en-US" altLang="zh-CN" dirty="0"/>
          </a:p>
          <a:p>
            <a:pPr marL="171450" indent="-171450">
              <a:buFont typeface="Arial" panose="020B0604020202020204" pitchFamily="34" charset="0"/>
              <a:buChar char="•"/>
            </a:pPr>
            <a:r>
              <a:rPr lang="zh-CN" altLang="en-US" dirty="0"/>
              <a:t>刻板印象，偏见</a:t>
            </a:r>
            <a:r>
              <a:rPr lang="en-US" altLang="zh-CN" dirty="0"/>
              <a:t>: </a:t>
            </a:r>
            <a:r>
              <a:rPr lang="zh-CN" altLang="en-US" dirty="0"/>
              <a:t>错误的期望和观念，可能是真，可能是假</a:t>
            </a:r>
            <a:endParaRPr lang="en-US" altLang="zh-CN" dirty="0"/>
          </a:p>
          <a:p>
            <a:pPr marL="628650" lvl="1" indent="-171450">
              <a:buFont typeface="Arial" panose="020B0604020202020204" pitchFamily="34" charset="0"/>
              <a:buChar char="•"/>
            </a:pPr>
            <a:r>
              <a:rPr lang="zh-CN" altLang="en-US" dirty="0"/>
              <a:t>对他人的先入为主的看法会导致偏见和歧视</a:t>
            </a:r>
            <a:endParaRPr lang="en-US" altLang="zh-CN" dirty="0"/>
          </a:p>
          <a:p>
            <a:pPr marL="628650" lvl="1"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sym typeface="Wingdings" panose="05000000000000000000" pitchFamily="2" charset="2"/>
              </a:rPr>
              <a:t></a:t>
            </a:r>
            <a:r>
              <a:rPr lang="zh-CN" altLang="en-US" dirty="0"/>
              <a:t>焦虑</a:t>
            </a:r>
            <a:r>
              <a:rPr lang="en-US" altLang="zh-CN" dirty="0"/>
              <a:t>: </a:t>
            </a:r>
            <a:r>
              <a:rPr lang="zh-CN" altLang="en-US" dirty="0"/>
              <a:t>不知道如何行动或表现以及什么被认为是适当的</a:t>
            </a:r>
            <a:endParaRPr lang="en-US" altLang="zh-CN" dirty="0"/>
          </a:p>
          <a:p>
            <a:endParaRPr lang="en-US" dirty="0"/>
          </a:p>
          <a:p>
            <a:r>
              <a:rPr lang="zh-CN" altLang="en-US" b="0" i="0" dirty="0">
                <a:solidFill>
                  <a:srgbClr val="222222"/>
                </a:solidFill>
                <a:effectLst/>
                <a:latin typeface="graphikweb-regular"/>
              </a:rPr>
              <a:t>问题：</a:t>
            </a:r>
            <a:endParaRPr lang="en-US" altLang="zh-CN" b="0" i="0" dirty="0">
              <a:solidFill>
                <a:srgbClr val="222222"/>
              </a:solidFill>
              <a:effectLst/>
              <a:latin typeface="graphikweb-regular"/>
            </a:endParaRPr>
          </a:p>
          <a:p>
            <a:r>
              <a:rPr lang="en-US" dirty="0"/>
              <a:t>Assumption of similarities – </a:t>
            </a:r>
            <a:r>
              <a:rPr lang="zh-CN" altLang="en-US" dirty="0"/>
              <a:t>相似性假设</a:t>
            </a:r>
            <a:endParaRPr lang="en-US" b="0" i="0" dirty="0">
              <a:solidFill>
                <a:srgbClr val="222222"/>
              </a:solidFill>
              <a:effectLst/>
              <a:latin typeface="graphikweb-regular"/>
            </a:endParaRPr>
          </a:p>
          <a:p>
            <a:r>
              <a:rPr lang="en-US" dirty="0"/>
              <a:t>Language Differences – </a:t>
            </a:r>
            <a:r>
              <a:rPr lang="zh-CN" altLang="en-US" dirty="0"/>
              <a:t>语言差异</a:t>
            </a:r>
            <a:endParaRPr lang="en-US" b="0" i="0" dirty="0">
              <a:solidFill>
                <a:srgbClr val="222222"/>
              </a:solidFill>
              <a:effectLst/>
              <a:latin typeface="graphikweb-regular"/>
            </a:endParaRPr>
          </a:p>
          <a:p>
            <a:r>
              <a:rPr lang="en-US" dirty="0"/>
              <a:t>Nonverbal Misinterpretation – </a:t>
            </a:r>
            <a:r>
              <a:rPr lang="zh-CN" altLang="en-US" dirty="0"/>
              <a:t>非语言误解</a:t>
            </a:r>
            <a:endParaRPr lang="en-US" b="0" i="0" dirty="0">
              <a:solidFill>
                <a:srgbClr val="222222"/>
              </a:solidFill>
              <a:effectLst/>
              <a:latin typeface="graphikweb-regular"/>
            </a:endParaRPr>
          </a:p>
          <a:p>
            <a:r>
              <a:rPr lang="en-US" dirty="0"/>
              <a:t>Preconceptions and Stereotypes – </a:t>
            </a:r>
            <a:r>
              <a:rPr lang="zh-CN" altLang="en-US" dirty="0"/>
              <a:t>成见和刻板印象</a:t>
            </a:r>
            <a:endParaRPr lang="en-US" b="0" i="0" dirty="0">
              <a:solidFill>
                <a:srgbClr val="222222"/>
              </a:solidFill>
              <a:effectLst/>
              <a:latin typeface="graphikweb-regular"/>
            </a:endParaRPr>
          </a:p>
          <a:p>
            <a:r>
              <a:rPr lang="en-US" dirty="0"/>
              <a:t>Tendency to evaluate – </a:t>
            </a:r>
            <a:r>
              <a:rPr lang="zh-CN" altLang="en-US" dirty="0"/>
              <a:t>评估倾向</a:t>
            </a:r>
            <a:endParaRPr lang="en-US" b="0" i="0" dirty="0">
              <a:solidFill>
                <a:srgbClr val="222222"/>
              </a:solidFill>
              <a:effectLst/>
              <a:latin typeface="graphikweb-regular"/>
            </a:endParaRPr>
          </a:p>
          <a:p>
            <a:r>
              <a:rPr lang="en-US" dirty="0"/>
              <a:t>High anxiety – </a:t>
            </a:r>
            <a:r>
              <a:rPr lang="zh-CN" altLang="en-US" dirty="0"/>
              <a:t>高度焦虑</a:t>
            </a:r>
            <a:endParaRPr lang="en-US" dirty="0"/>
          </a:p>
          <a:p>
            <a:endParaRPr lang="en-US" dirty="0"/>
          </a:p>
          <a:p>
            <a:r>
              <a:rPr lang="en-US" dirty="0"/>
              <a:t>e.g.</a:t>
            </a:r>
          </a:p>
          <a:p>
            <a:r>
              <a:rPr lang="zh-CN" sz="1800" dirty="0">
                <a:effectLst/>
                <a:latin typeface="Microsoft YaHei" panose="020B0503020204020204" pitchFamily="34" charset="-122"/>
              </a:rPr>
              <a:t>中西方案例</a:t>
            </a:r>
            <a:r>
              <a:rPr lang="en-US" sz="1800" dirty="0">
                <a:effectLst/>
                <a:latin typeface="Microsoft YaHei" panose="020B0503020204020204" pitchFamily="34" charset="-122"/>
              </a:rPr>
              <a:t> - </a:t>
            </a:r>
            <a:r>
              <a:rPr lang="zh-CN" sz="1800" dirty="0">
                <a:effectLst/>
                <a:latin typeface="Microsoft YaHei" panose="020B0503020204020204" pitchFamily="34" charset="-122"/>
              </a:rPr>
              <a:t>北美</a:t>
            </a:r>
            <a:r>
              <a:rPr lang="en-US" sz="1800" dirty="0">
                <a:effectLst/>
                <a:latin typeface="Microsoft YaHei" panose="020B0503020204020204" pitchFamily="34" charset="-122"/>
              </a:rPr>
              <a:t> </a:t>
            </a:r>
            <a:r>
              <a:rPr lang="zh-CN" sz="1800" dirty="0">
                <a:effectLst/>
                <a:latin typeface="Microsoft YaHei" panose="020B0503020204020204" pitchFamily="34" charset="-122"/>
              </a:rPr>
              <a:t>明确提出，直接沟通</a:t>
            </a:r>
            <a:endParaRPr lang="en-US" sz="1800" dirty="0">
              <a:effectLst/>
              <a:latin typeface="Microsoft YaHei" panose="020B0503020204020204" pitchFamily="34" charset="-122"/>
            </a:endParaRPr>
          </a:p>
          <a:p>
            <a:r>
              <a:rPr lang="en-US" dirty="0"/>
              <a:t>1</a:t>
            </a:r>
            <a:r>
              <a:rPr lang="zh-CN" altLang="en-US" dirty="0"/>
              <a:t>帮忙修改，北美没有反馈</a:t>
            </a:r>
            <a:endParaRPr lang="en-US" altLang="zh-CN" dirty="0"/>
          </a:p>
          <a:p>
            <a:r>
              <a:rPr lang="en-US" dirty="0"/>
              <a:t>2</a:t>
            </a:r>
            <a:r>
              <a:rPr lang="zh-CN" altLang="en-US" dirty="0"/>
              <a:t>次帮忙修改，没有反馈</a:t>
            </a:r>
            <a:endParaRPr lang="en-US" altLang="zh-CN"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6</a:t>
            </a:fld>
            <a:endParaRPr lang="en-US"/>
          </a:p>
        </p:txBody>
      </p:sp>
    </p:spTree>
    <p:extLst>
      <p:ext uri="{BB962C8B-B14F-4D97-AF65-F5344CB8AC3E}">
        <p14:creationId xmlns:p14="http://schemas.microsoft.com/office/powerpoint/2010/main" val="2120722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十二生肖英文： 鼠，牛，鸡</a:t>
            </a:r>
            <a:endParaRPr lang="en-US" altLang="zh-CN" dirty="0"/>
          </a:p>
          <a:p>
            <a:r>
              <a:rPr lang="zh-CN" altLang="en-US" dirty="0"/>
              <a:t>（</a:t>
            </a:r>
            <a:r>
              <a:rPr lang="en-US" altLang="zh-CN" dirty="0"/>
              <a:t>e.g. </a:t>
            </a:r>
            <a:r>
              <a:rPr lang="zh-CN" altLang="en-US" dirty="0"/>
              <a:t>视频：生肖英语的说法）</a:t>
            </a:r>
            <a:endParaRPr lang="en-US" altLang="zh-CN" b="1" i="0" dirty="0">
              <a:solidFill>
                <a:srgbClr val="CC0000"/>
              </a:solidFill>
              <a:effectLst/>
              <a:latin typeface="Arial" panose="020B0604020202020204" pitchFamily="34" charset="0"/>
            </a:endParaRPr>
          </a:p>
          <a:p>
            <a:endParaRPr lang="en-US" altLang="zh-CN" b="1" i="0" dirty="0">
              <a:solidFill>
                <a:srgbClr val="CC0000"/>
              </a:solidFill>
              <a:effectLst/>
              <a:latin typeface="Arial" panose="020B0604020202020204" pitchFamily="34" charset="0"/>
            </a:endParaRPr>
          </a:p>
          <a:p>
            <a:r>
              <a:rPr lang="zh-CN" altLang="en-US" b="1" i="0" dirty="0">
                <a:solidFill>
                  <a:srgbClr val="CC0000"/>
                </a:solidFill>
                <a:effectLst/>
                <a:latin typeface="Arial" panose="020B0604020202020204" pitchFamily="34" charset="0"/>
              </a:rPr>
              <a:t>高语境文化</a:t>
            </a:r>
            <a:r>
              <a:rPr lang="zh-CN" altLang="en-US" b="0" i="0" dirty="0">
                <a:solidFill>
                  <a:srgbClr val="333333"/>
                </a:solidFill>
                <a:effectLst/>
                <a:latin typeface="Arial" panose="020B0604020202020204" pitchFamily="34" charset="0"/>
              </a:rPr>
              <a:t>（</a:t>
            </a:r>
            <a:r>
              <a:rPr lang="en-US" altLang="zh-CN" b="1" i="0" dirty="0">
                <a:solidFill>
                  <a:srgbClr val="CC0000"/>
                </a:solidFill>
                <a:effectLst/>
                <a:latin typeface="Arial" panose="020B0604020202020204" pitchFamily="34" charset="0"/>
              </a:rPr>
              <a:t>high context culture</a:t>
            </a:r>
            <a:r>
              <a:rPr lang="zh-CN" altLang="en-US" b="0" i="0" dirty="0">
                <a:solidFill>
                  <a:srgbClr val="333333"/>
                </a:solidFill>
                <a:effectLst/>
                <a:latin typeface="Arial" panose="020B0604020202020204" pitchFamily="34" charset="0"/>
              </a:rPr>
              <a:t>）的国家中，人们从小则被教育说话要婉转，不能太过直接。</a:t>
            </a:r>
            <a:endParaRPr lang="en-US" altLang="zh-CN" b="0" i="0" dirty="0">
              <a:solidFill>
                <a:srgbClr val="333333"/>
              </a:solidFill>
              <a:effectLst/>
              <a:latin typeface="Arial" panose="020B0604020202020204" pitchFamily="34" charset="0"/>
            </a:endParaRPr>
          </a:p>
          <a:p>
            <a:r>
              <a:rPr lang="zh-CN" altLang="en-US" b="1" i="0" dirty="0">
                <a:solidFill>
                  <a:srgbClr val="CC0000"/>
                </a:solidFill>
                <a:effectLst/>
                <a:latin typeface="Arial" panose="020B0604020202020204" pitchFamily="34" charset="0"/>
              </a:rPr>
              <a:t>低语境文化</a:t>
            </a:r>
            <a:r>
              <a:rPr lang="zh-CN" altLang="en-US" b="0" i="0" dirty="0">
                <a:solidFill>
                  <a:srgbClr val="333333"/>
                </a:solidFill>
                <a:effectLst/>
                <a:latin typeface="Arial" panose="020B0604020202020204" pitchFamily="34" charset="0"/>
              </a:rPr>
              <a:t>（</a:t>
            </a:r>
            <a:r>
              <a:rPr lang="en-US" b="1" i="0" dirty="0">
                <a:solidFill>
                  <a:srgbClr val="CC0000"/>
                </a:solidFill>
                <a:effectLst/>
                <a:latin typeface="Arial" panose="020B0604020202020204" pitchFamily="34" charset="0"/>
              </a:rPr>
              <a:t>low context culture</a:t>
            </a:r>
            <a:r>
              <a:rPr lang="en-US"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中，人们常常被要求直白的表露自己的意思，不要拐弯抹角，婉转其辞</a:t>
            </a:r>
            <a:endParaRPr lang="en-US" altLang="zh-CN" b="0" i="0" dirty="0">
              <a:solidFill>
                <a:srgbClr val="333333"/>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7</a:t>
            </a:fld>
            <a:endParaRPr lang="en-US"/>
          </a:p>
        </p:txBody>
      </p:sp>
    </p:spTree>
    <p:extLst>
      <p:ext uri="{BB962C8B-B14F-4D97-AF65-F5344CB8AC3E}">
        <p14:creationId xmlns:p14="http://schemas.microsoft.com/office/powerpoint/2010/main" val="160003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对时间的感知</a:t>
            </a:r>
            <a:endParaRPr lang="en-US" altLang="zh-CN" dirty="0"/>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个人空间需求</a:t>
            </a:r>
            <a:endParaRPr lang="en-US" altLang="zh-CN" dirty="0"/>
          </a:p>
          <a:p>
            <a:pPr lvl="1"/>
            <a:r>
              <a:rPr lang="zh-CN" altLang="en-US" dirty="0"/>
              <a:t>非疫情的时候</a:t>
            </a:r>
            <a:endParaRPr lang="en-US" altLang="zh-CN" dirty="0"/>
          </a:p>
          <a:p>
            <a:pPr lvl="1"/>
            <a:r>
              <a:rPr lang="zh-CN" altLang="en-US" dirty="0"/>
              <a:t>国内</a:t>
            </a:r>
            <a:r>
              <a:rPr lang="en-US" altLang="zh-CN" dirty="0"/>
              <a:t>-</a:t>
            </a:r>
            <a:r>
              <a:rPr lang="zh-CN" altLang="en-US" dirty="0"/>
              <a:t>排队</a:t>
            </a:r>
            <a:endParaRPr lang="en-US" altLang="zh-CN" dirty="0"/>
          </a:p>
          <a:p>
            <a:pPr lvl="1"/>
            <a:r>
              <a:rPr lang="zh-CN" altLang="en-US" dirty="0"/>
              <a:t>国外</a:t>
            </a:r>
            <a:r>
              <a:rPr lang="en-US" altLang="zh-CN" dirty="0"/>
              <a:t>-</a:t>
            </a:r>
            <a:r>
              <a:rPr lang="zh-CN" altLang="en-US" dirty="0"/>
              <a:t>离的远</a:t>
            </a:r>
            <a:endParaRPr lang="en-US" altLang="zh-CN" dirty="0"/>
          </a:p>
          <a:p>
            <a:pPr lvl="1"/>
            <a:endParaRPr lang="en-US" altLang="zh-CN" dirty="0"/>
          </a:p>
          <a:p>
            <a:pPr marL="171450" indent="-171450">
              <a:buFont typeface="Arial" panose="020B0604020202020204" pitchFamily="34" charset="0"/>
              <a:buChar char="•"/>
            </a:pPr>
            <a:r>
              <a:rPr lang="zh-CN" altLang="en-US" dirty="0"/>
              <a:t>肢体语言 </a:t>
            </a:r>
            <a:r>
              <a:rPr lang="en-US" altLang="zh-CN" dirty="0"/>
              <a:t>(e.g. </a:t>
            </a:r>
            <a:r>
              <a:rPr lang="zh-CN" altLang="en-US" dirty="0"/>
              <a:t>视频：印度人摇头</a:t>
            </a:r>
            <a:r>
              <a:rPr lang="en-US" altLang="zh-CN" dirty="0"/>
              <a:t>)</a:t>
            </a:r>
            <a:endParaRPr lang="en-US" dirty="0"/>
          </a:p>
          <a:p>
            <a:r>
              <a:rPr lang="zh-CN" altLang="en-US" dirty="0"/>
              <a:t>手势</a:t>
            </a:r>
            <a:endParaRPr lang="en-US" altLang="zh-CN" dirty="0"/>
          </a:p>
          <a:p>
            <a:r>
              <a:rPr lang="zh-CN" altLang="en-US" dirty="0"/>
              <a:t>眼神</a:t>
            </a:r>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8</a:t>
            </a:fld>
            <a:endParaRPr lang="en-US"/>
          </a:p>
        </p:txBody>
      </p:sp>
    </p:spTree>
    <p:extLst>
      <p:ext uri="{BB962C8B-B14F-4D97-AF65-F5344CB8AC3E}">
        <p14:creationId xmlns:p14="http://schemas.microsoft.com/office/powerpoint/2010/main" val="276291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宗教</a:t>
            </a:r>
            <a:endParaRPr lang="en-US" altLang="zh-CN" dirty="0"/>
          </a:p>
          <a:p>
            <a:r>
              <a:rPr lang="zh-CN" altLang="en-US" dirty="0"/>
              <a:t>种族</a:t>
            </a:r>
            <a:endParaRPr lang="en-US" altLang="zh-CN" dirty="0"/>
          </a:p>
          <a:p>
            <a:r>
              <a:rPr lang="zh-CN" altLang="en-US" dirty="0"/>
              <a:t>性别（歧视）</a:t>
            </a:r>
            <a:endParaRPr lang="en-US" altLang="zh-CN" dirty="0"/>
          </a:p>
          <a:p>
            <a:endParaRPr lang="en-US" dirty="0"/>
          </a:p>
          <a:p>
            <a:r>
              <a:rPr lang="en-US" dirty="0"/>
              <a:t>e.g.</a:t>
            </a:r>
          </a:p>
          <a:p>
            <a:pPr algn="l"/>
            <a:r>
              <a:rPr lang="zh-CN" altLang="en-US" b="1" i="0" dirty="0">
                <a:solidFill>
                  <a:srgbClr val="191919"/>
                </a:solidFill>
                <a:effectLst/>
                <a:latin typeface="PingFang SC"/>
              </a:rPr>
              <a:t>「因为你是女生，所以不可以把头发剪这么短！」</a:t>
            </a:r>
            <a:endParaRPr lang="zh-CN" altLang="en-US" b="0" i="0" dirty="0">
              <a:solidFill>
                <a:srgbClr val="191919"/>
              </a:solidFill>
              <a:effectLst/>
              <a:latin typeface="PingFang SC"/>
            </a:endParaRPr>
          </a:p>
          <a:p>
            <a:pPr algn="l"/>
            <a:r>
              <a:rPr lang="zh-CN" altLang="en-US" b="1" i="0" dirty="0">
                <a:solidFill>
                  <a:srgbClr val="191919"/>
                </a:solidFill>
                <a:effectLst/>
                <a:latin typeface="PingFang SC"/>
              </a:rPr>
              <a:t>「喔！你是幼教系的，所以你们只要陪小孩玩就好，对吧（哈哈哈）？」</a:t>
            </a:r>
            <a:endParaRPr lang="zh-CN" altLang="en-US" b="0" i="0" dirty="0">
              <a:solidFill>
                <a:srgbClr val="191919"/>
              </a:solidFill>
              <a:effectLst/>
              <a:latin typeface="PingFang SC"/>
            </a:endParaRPr>
          </a:p>
          <a:p>
            <a:pPr algn="l"/>
            <a:r>
              <a:rPr lang="zh-CN" altLang="en-US" b="1" i="0" dirty="0">
                <a:solidFill>
                  <a:srgbClr val="191919"/>
                </a:solidFill>
                <a:effectLst/>
                <a:latin typeface="PingFang SC"/>
              </a:rPr>
              <a:t>「因为你是客家人，所以比较小气？！」</a:t>
            </a:r>
            <a:endParaRPr lang="zh-CN" altLang="en-US" b="0" i="0" dirty="0">
              <a:solidFill>
                <a:srgbClr val="191919"/>
              </a:solidFill>
              <a:effectLst/>
              <a:latin typeface="PingFang SC"/>
            </a:endParaRPr>
          </a:p>
          <a:p>
            <a:endParaRPr lang="en-US" dirty="0"/>
          </a:p>
          <a:p>
            <a:r>
              <a:rPr lang="en-US" dirty="0"/>
              <a:t>[</a:t>
            </a:r>
            <a:r>
              <a:rPr lang="zh-CN" altLang="en-US" dirty="0"/>
              <a:t>你是搞计算机的，帮我修下电脑</a:t>
            </a:r>
            <a:r>
              <a:rPr lang="en-US" dirty="0"/>
              <a:t>]</a:t>
            </a:r>
          </a:p>
          <a:p>
            <a:r>
              <a:rPr lang="en-US" altLang="zh-CN" dirty="0"/>
              <a:t>[</a:t>
            </a:r>
            <a:r>
              <a:rPr lang="zh-CN" altLang="en-US" dirty="0"/>
              <a:t>你是搞通信的啊，我这个手机帮我修一下</a:t>
            </a:r>
            <a:r>
              <a:rPr lang="en-US" altLang="zh-CN" dirty="0"/>
              <a:t>]</a:t>
            </a:r>
          </a:p>
          <a:p>
            <a:endParaRPr lang="en-US" dirty="0"/>
          </a:p>
          <a:p>
            <a:r>
              <a:rPr lang="zh-CN" altLang="en-US" dirty="0"/>
              <a:t>国家，英国，法国，俄罗斯人</a:t>
            </a:r>
            <a:endParaRPr lang="en-US" dirty="0"/>
          </a:p>
        </p:txBody>
      </p:sp>
      <p:sp>
        <p:nvSpPr>
          <p:cNvPr id="4" name="Slide Number Placeholder 3"/>
          <p:cNvSpPr>
            <a:spLocks noGrp="1"/>
          </p:cNvSpPr>
          <p:nvPr>
            <p:ph type="sldNum" sz="quarter" idx="5"/>
          </p:nvPr>
        </p:nvSpPr>
        <p:spPr/>
        <p:txBody>
          <a:bodyPr/>
          <a:lstStyle/>
          <a:p>
            <a:fld id="{23481985-EBBE-4A4C-8062-A0336B1F1006}" type="slidenum">
              <a:rPr lang="en-US" smtClean="0"/>
              <a:t>9</a:t>
            </a:fld>
            <a:endParaRPr lang="en-US"/>
          </a:p>
        </p:txBody>
      </p:sp>
    </p:spTree>
    <p:extLst>
      <p:ext uri="{BB962C8B-B14F-4D97-AF65-F5344CB8AC3E}">
        <p14:creationId xmlns:p14="http://schemas.microsoft.com/office/powerpoint/2010/main" val="2230047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B350-1442-42CF-93D8-BCF4835CE2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F309C0-3F3F-49F5-8A98-64FC706CBE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E45895-451C-4DC9-84CD-A772C2DC9319}"/>
              </a:ext>
            </a:extLst>
          </p:cNvPr>
          <p:cNvSpPr>
            <a:spLocks noGrp="1"/>
          </p:cNvSpPr>
          <p:nvPr>
            <p:ph type="dt" sz="half" idx="10"/>
          </p:nvPr>
        </p:nvSpPr>
        <p:spPr/>
        <p:txBody>
          <a:bodyPr/>
          <a:lstStyle/>
          <a:p>
            <a:fld id="{13E030C1-264E-4656-BC68-8AD704368186}" type="datetimeFigureOut">
              <a:rPr lang="en-US" smtClean="0"/>
              <a:t>03/18/2022</a:t>
            </a:fld>
            <a:endParaRPr lang="en-US"/>
          </a:p>
        </p:txBody>
      </p:sp>
      <p:sp>
        <p:nvSpPr>
          <p:cNvPr id="5" name="Footer Placeholder 4">
            <a:extLst>
              <a:ext uri="{FF2B5EF4-FFF2-40B4-BE49-F238E27FC236}">
                <a16:creationId xmlns:a16="http://schemas.microsoft.com/office/drawing/2014/main" id="{4CB26081-BF9B-4063-BF3C-A9DEF71E46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5F2C9-5CC5-4184-A038-9B7E92430023}"/>
              </a:ext>
            </a:extLst>
          </p:cNvPr>
          <p:cNvSpPr>
            <a:spLocks noGrp="1"/>
          </p:cNvSpPr>
          <p:nvPr>
            <p:ph type="sldNum" sz="quarter" idx="12"/>
          </p:nvPr>
        </p:nvSpPr>
        <p:spPr/>
        <p:txBody>
          <a:bodyPr/>
          <a:lstStyle/>
          <a:p>
            <a:fld id="{EC6AD915-AF3D-45B4-BB2C-9E7827BA8AF8}" type="slidenum">
              <a:rPr lang="en-US" smtClean="0"/>
              <a:t>‹#›</a:t>
            </a:fld>
            <a:endParaRPr lang="en-US"/>
          </a:p>
        </p:txBody>
      </p:sp>
    </p:spTree>
    <p:extLst>
      <p:ext uri="{BB962C8B-B14F-4D97-AF65-F5344CB8AC3E}">
        <p14:creationId xmlns:p14="http://schemas.microsoft.com/office/powerpoint/2010/main" val="1515142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111B4-4C9D-4A40-89E8-33144DFA3D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D4527D-12AE-409F-925A-0DF7D26377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1AF58-06DD-43ED-A90A-589E60E7B1A9}"/>
              </a:ext>
            </a:extLst>
          </p:cNvPr>
          <p:cNvSpPr>
            <a:spLocks noGrp="1"/>
          </p:cNvSpPr>
          <p:nvPr>
            <p:ph type="dt" sz="half" idx="10"/>
          </p:nvPr>
        </p:nvSpPr>
        <p:spPr/>
        <p:txBody>
          <a:bodyPr/>
          <a:lstStyle/>
          <a:p>
            <a:fld id="{13E030C1-264E-4656-BC68-8AD704368186}" type="datetimeFigureOut">
              <a:rPr lang="en-US" smtClean="0"/>
              <a:t>03/18/2022</a:t>
            </a:fld>
            <a:endParaRPr lang="en-US"/>
          </a:p>
        </p:txBody>
      </p:sp>
      <p:sp>
        <p:nvSpPr>
          <p:cNvPr id="5" name="Footer Placeholder 4">
            <a:extLst>
              <a:ext uri="{FF2B5EF4-FFF2-40B4-BE49-F238E27FC236}">
                <a16:creationId xmlns:a16="http://schemas.microsoft.com/office/drawing/2014/main" id="{A2C148DD-CA50-4224-8E35-45E1A57A4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FD977-34CB-4ECD-A40E-4701F279CA63}"/>
              </a:ext>
            </a:extLst>
          </p:cNvPr>
          <p:cNvSpPr>
            <a:spLocks noGrp="1"/>
          </p:cNvSpPr>
          <p:nvPr>
            <p:ph type="sldNum" sz="quarter" idx="12"/>
          </p:nvPr>
        </p:nvSpPr>
        <p:spPr/>
        <p:txBody>
          <a:bodyPr/>
          <a:lstStyle/>
          <a:p>
            <a:fld id="{EC6AD915-AF3D-45B4-BB2C-9E7827BA8AF8}" type="slidenum">
              <a:rPr lang="en-US" smtClean="0"/>
              <a:t>‹#›</a:t>
            </a:fld>
            <a:endParaRPr lang="en-US"/>
          </a:p>
        </p:txBody>
      </p:sp>
    </p:spTree>
    <p:extLst>
      <p:ext uri="{BB962C8B-B14F-4D97-AF65-F5344CB8AC3E}">
        <p14:creationId xmlns:p14="http://schemas.microsoft.com/office/powerpoint/2010/main" val="3597327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97522-7EA3-4C16-ADE7-DE115FE914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75F46F-B3FE-4F13-A8D4-2616774779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06A967-F974-40F6-B7CC-3D55040A2229}"/>
              </a:ext>
            </a:extLst>
          </p:cNvPr>
          <p:cNvSpPr>
            <a:spLocks noGrp="1"/>
          </p:cNvSpPr>
          <p:nvPr>
            <p:ph type="dt" sz="half" idx="10"/>
          </p:nvPr>
        </p:nvSpPr>
        <p:spPr/>
        <p:txBody>
          <a:bodyPr/>
          <a:lstStyle/>
          <a:p>
            <a:fld id="{13E030C1-264E-4656-BC68-8AD704368186}" type="datetimeFigureOut">
              <a:rPr lang="en-US" smtClean="0"/>
              <a:t>03/18/2022</a:t>
            </a:fld>
            <a:endParaRPr lang="en-US"/>
          </a:p>
        </p:txBody>
      </p:sp>
      <p:sp>
        <p:nvSpPr>
          <p:cNvPr id="5" name="Footer Placeholder 4">
            <a:extLst>
              <a:ext uri="{FF2B5EF4-FFF2-40B4-BE49-F238E27FC236}">
                <a16:creationId xmlns:a16="http://schemas.microsoft.com/office/drawing/2014/main" id="{BE4D63F5-7B0E-4820-A754-985EFBE4B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241D7-C4DD-42B8-8BE3-FE8E381F853A}"/>
              </a:ext>
            </a:extLst>
          </p:cNvPr>
          <p:cNvSpPr>
            <a:spLocks noGrp="1"/>
          </p:cNvSpPr>
          <p:nvPr>
            <p:ph type="sldNum" sz="quarter" idx="12"/>
          </p:nvPr>
        </p:nvSpPr>
        <p:spPr/>
        <p:txBody>
          <a:bodyPr/>
          <a:lstStyle/>
          <a:p>
            <a:fld id="{EC6AD915-AF3D-45B4-BB2C-9E7827BA8AF8}" type="slidenum">
              <a:rPr lang="en-US" smtClean="0"/>
              <a:t>‹#›</a:t>
            </a:fld>
            <a:endParaRPr lang="en-US"/>
          </a:p>
        </p:txBody>
      </p:sp>
    </p:spTree>
    <p:extLst>
      <p:ext uri="{BB962C8B-B14F-4D97-AF65-F5344CB8AC3E}">
        <p14:creationId xmlns:p14="http://schemas.microsoft.com/office/powerpoint/2010/main" val="2435757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E447-F19B-4101-A210-EDCAD76BA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43E949-DC82-49D7-9B90-7F791B94BF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67910-A956-49D1-B577-903C7A2E200A}"/>
              </a:ext>
            </a:extLst>
          </p:cNvPr>
          <p:cNvSpPr>
            <a:spLocks noGrp="1"/>
          </p:cNvSpPr>
          <p:nvPr>
            <p:ph type="dt" sz="half" idx="10"/>
          </p:nvPr>
        </p:nvSpPr>
        <p:spPr/>
        <p:txBody>
          <a:bodyPr/>
          <a:lstStyle/>
          <a:p>
            <a:fld id="{13E030C1-264E-4656-BC68-8AD704368186}" type="datetimeFigureOut">
              <a:rPr lang="en-US" smtClean="0"/>
              <a:t>03/18/2022</a:t>
            </a:fld>
            <a:endParaRPr lang="en-US"/>
          </a:p>
        </p:txBody>
      </p:sp>
      <p:sp>
        <p:nvSpPr>
          <p:cNvPr id="5" name="Footer Placeholder 4">
            <a:extLst>
              <a:ext uri="{FF2B5EF4-FFF2-40B4-BE49-F238E27FC236}">
                <a16:creationId xmlns:a16="http://schemas.microsoft.com/office/drawing/2014/main" id="{CF7E6BF5-8E9B-4BE0-B18A-7D7AF00AE4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2AC1AA-CC40-410B-A8FD-17584B0277DC}"/>
              </a:ext>
            </a:extLst>
          </p:cNvPr>
          <p:cNvSpPr>
            <a:spLocks noGrp="1"/>
          </p:cNvSpPr>
          <p:nvPr>
            <p:ph type="sldNum" sz="quarter" idx="12"/>
          </p:nvPr>
        </p:nvSpPr>
        <p:spPr/>
        <p:txBody>
          <a:bodyPr/>
          <a:lstStyle/>
          <a:p>
            <a:fld id="{EC6AD915-AF3D-45B4-BB2C-9E7827BA8AF8}" type="slidenum">
              <a:rPr lang="en-US" smtClean="0"/>
              <a:t>‹#›</a:t>
            </a:fld>
            <a:endParaRPr lang="en-US"/>
          </a:p>
        </p:txBody>
      </p:sp>
    </p:spTree>
    <p:extLst>
      <p:ext uri="{BB962C8B-B14F-4D97-AF65-F5344CB8AC3E}">
        <p14:creationId xmlns:p14="http://schemas.microsoft.com/office/powerpoint/2010/main" val="1236565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96A5F-AF8F-48AF-8544-C658F110FC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3B4AF6-6BC7-423C-ABF8-C66DDA3113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A6FDE9-8F6E-47DF-87B5-568BD569CF0D}"/>
              </a:ext>
            </a:extLst>
          </p:cNvPr>
          <p:cNvSpPr>
            <a:spLocks noGrp="1"/>
          </p:cNvSpPr>
          <p:nvPr>
            <p:ph type="dt" sz="half" idx="10"/>
          </p:nvPr>
        </p:nvSpPr>
        <p:spPr/>
        <p:txBody>
          <a:bodyPr/>
          <a:lstStyle/>
          <a:p>
            <a:fld id="{13E030C1-264E-4656-BC68-8AD704368186}" type="datetimeFigureOut">
              <a:rPr lang="en-US" smtClean="0"/>
              <a:t>03/18/2022</a:t>
            </a:fld>
            <a:endParaRPr lang="en-US"/>
          </a:p>
        </p:txBody>
      </p:sp>
      <p:sp>
        <p:nvSpPr>
          <p:cNvPr id="5" name="Footer Placeholder 4">
            <a:extLst>
              <a:ext uri="{FF2B5EF4-FFF2-40B4-BE49-F238E27FC236}">
                <a16:creationId xmlns:a16="http://schemas.microsoft.com/office/drawing/2014/main" id="{8F341040-70C7-4F76-9D75-EEA7C4451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A7AE4A-1841-4195-835B-43C75FBDF167}"/>
              </a:ext>
            </a:extLst>
          </p:cNvPr>
          <p:cNvSpPr>
            <a:spLocks noGrp="1"/>
          </p:cNvSpPr>
          <p:nvPr>
            <p:ph type="sldNum" sz="quarter" idx="12"/>
          </p:nvPr>
        </p:nvSpPr>
        <p:spPr/>
        <p:txBody>
          <a:bodyPr/>
          <a:lstStyle/>
          <a:p>
            <a:fld id="{EC6AD915-AF3D-45B4-BB2C-9E7827BA8AF8}" type="slidenum">
              <a:rPr lang="en-US" smtClean="0"/>
              <a:t>‹#›</a:t>
            </a:fld>
            <a:endParaRPr lang="en-US"/>
          </a:p>
        </p:txBody>
      </p:sp>
    </p:spTree>
    <p:extLst>
      <p:ext uri="{BB962C8B-B14F-4D97-AF65-F5344CB8AC3E}">
        <p14:creationId xmlns:p14="http://schemas.microsoft.com/office/powerpoint/2010/main" val="3470704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144D-D7EB-4706-9BCA-808F790E1B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7ABA9-1B99-49C6-817A-6C19ECB6A5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BB5212-7652-413C-A21F-D6B6EF7F8F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01C844-8AB9-4A22-B9B0-E8D6F530F2A7}"/>
              </a:ext>
            </a:extLst>
          </p:cNvPr>
          <p:cNvSpPr>
            <a:spLocks noGrp="1"/>
          </p:cNvSpPr>
          <p:nvPr>
            <p:ph type="dt" sz="half" idx="10"/>
          </p:nvPr>
        </p:nvSpPr>
        <p:spPr/>
        <p:txBody>
          <a:bodyPr/>
          <a:lstStyle/>
          <a:p>
            <a:fld id="{13E030C1-264E-4656-BC68-8AD704368186}" type="datetimeFigureOut">
              <a:rPr lang="en-US" smtClean="0"/>
              <a:t>03/18/2022</a:t>
            </a:fld>
            <a:endParaRPr lang="en-US"/>
          </a:p>
        </p:txBody>
      </p:sp>
      <p:sp>
        <p:nvSpPr>
          <p:cNvPr id="6" name="Footer Placeholder 5">
            <a:extLst>
              <a:ext uri="{FF2B5EF4-FFF2-40B4-BE49-F238E27FC236}">
                <a16:creationId xmlns:a16="http://schemas.microsoft.com/office/drawing/2014/main" id="{C0855F1A-10AA-4825-A654-F9EFF2C732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89F7EA-8C59-478E-83E0-58C02C1FE0A1}"/>
              </a:ext>
            </a:extLst>
          </p:cNvPr>
          <p:cNvSpPr>
            <a:spLocks noGrp="1"/>
          </p:cNvSpPr>
          <p:nvPr>
            <p:ph type="sldNum" sz="quarter" idx="12"/>
          </p:nvPr>
        </p:nvSpPr>
        <p:spPr/>
        <p:txBody>
          <a:bodyPr/>
          <a:lstStyle/>
          <a:p>
            <a:fld id="{EC6AD915-AF3D-45B4-BB2C-9E7827BA8AF8}" type="slidenum">
              <a:rPr lang="en-US" smtClean="0"/>
              <a:t>‹#›</a:t>
            </a:fld>
            <a:endParaRPr lang="en-US"/>
          </a:p>
        </p:txBody>
      </p:sp>
    </p:spTree>
    <p:extLst>
      <p:ext uri="{BB962C8B-B14F-4D97-AF65-F5344CB8AC3E}">
        <p14:creationId xmlns:p14="http://schemas.microsoft.com/office/powerpoint/2010/main" val="160032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A44C-6362-4CAA-9CDB-9C9359ACFB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0B2BF5-DCFF-4F63-A37F-95EEFF0465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5EBA85-829A-448F-8B4C-4C91AA3AFB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348609-E3CC-42EC-B7A0-32B388A30A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CCEE1-0841-43CD-A37F-A12C9EAF87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BF2976-059C-4ACD-884E-E89E507C2D58}"/>
              </a:ext>
            </a:extLst>
          </p:cNvPr>
          <p:cNvSpPr>
            <a:spLocks noGrp="1"/>
          </p:cNvSpPr>
          <p:nvPr>
            <p:ph type="dt" sz="half" idx="10"/>
          </p:nvPr>
        </p:nvSpPr>
        <p:spPr/>
        <p:txBody>
          <a:bodyPr/>
          <a:lstStyle/>
          <a:p>
            <a:fld id="{13E030C1-264E-4656-BC68-8AD704368186}" type="datetimeFigureOut">
              <a:rPr lang="en-US" smtClean="0"/>
              <a:t>03/18/2022</a:t>
            </a:fld>
            <a:endParaRPr lang="en-US"/>
          </a:p>
        </p:txBody>
      </p:sp>
      <p:sp>
        <p:nvSpPr>
          <p:cNvPr id="8" name="Footer Placeholder 7">
            <a:extLst>
              <a:ext uri="{FF2B5EF4-FFF2-40B4-BE49-F238E27FC236}">
                <a16:creationId xmlns:a16="http://schemas.microsoft.com/office/drawing/2014/main" id="{FE413CCE-3D1A-44A4-99CD-CCF3016335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869B55-7FA6-4A79-9736-A4EBB6286862}"/>
              </a:ext>
            </a:extLst>
          </p:cNvPr>
          <p:cNvSpPr>
            <a:spLocks noGrp="1"/>
          </p:cNvSpPr>
          <p:nvPr>
            <p:ph type="sldNum" sz="quarter" idx="12"/>
          </p:nvPr>
        </p:nvSpPr>
        <p:spPr/>
        <p:txBody>
          <a:bodyPr/>
          <a:lstStyle/>
          <a:p>
            <a:fld id="{EC6AD915-AF3D-45B4-BB2C-9E7827BA8AF8}" type="slidenum">
              <a:rPr lang="en-US" smtClean="0"/>
              <a:t>‹#›</a:t>
            </a:fld>
            <a:endParaRPr lang="en-US"/>
          </a:p>
        </p:txBody>
      </p:sp>
    </p:spTree>
    <p:extLst>
      <p:ext uri="{BB962C8B-B14F-4D97-AF65-F5344CB8AC3E}">
        <p14:creationId xmlns:p14="http://schemas.microsoft.com/office/powerpoint/2010/main" val="1537676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02711-B512-4C9A-97FE-4946318EB6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49AC24-8BF7-4E8D-8A2C-6AB5983B8C69}"/>
              </a:ext>
            </a:extLst>
          </p:cNvPr>
          <p:cNvSpPr>
            <a:spLocks noGrp="1"/>
          </p:cNvSpPr>
          <p:nvPr>
            <p:ph type="dt" sz="half" idx="10"/>
          </p:nvPr>
        </p:nvSpPr>
        <p:spPr/>
        <p:txBody>
          <a:bodyPr/>
          <a:lstStyle/>
          <a:p>
            <a:fld id="{13E030C1-264E-4656-BC68-8AD704368186}" type="datetimeFigureOut">
              <a:rPr lang="en-US" smtClean="0"/>
              <a:t>03/18/2022</a:t>
            </a:fld>
            <a:endParaRPr lang="en-US"/>
          </a:p>
        </p:txBody>
      </p:sp>
      <p:sp>
        <p:nvSpPr>
          <p:cNvPr id="4" name="Footer Placeholder 3">
            <a:extLst>
              <a:ext uri="{FF2B5EF4-FFF2-40B4-BE49-F238E27FC236}">
                <a16:creationId xmlns:a16="http://schemas.microsoft.com/office/drawing/2014/main" id="{05AD28FE-21D8-4C9F-A280-8C339C62C4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8923D7-B833-494D-86BE-A0FC99406E20}"/>
              </a:ext>
            </a:extLst>
          </p:cNvPr>
          <p:cNvSpPr>
            <a:spLocks noGrp="1"/>
          </p:cNvSpPr>
          <p:nvPr>
            <p:ph type="sldNum" sz="quarter" idx="12"/>
          </p:nvPr>
        </p:nvSpPr>
        <p:spPr/>
        <p:txBody>
          <a:bodyPr/>
          <a:lstStyle/>
          <a:p>
            <a:fld id="{EC6AD915-AF3D-45B4-BB2C-9E7827BA8AF8}" type="slidenum">
              <a:rPr lang="en-US" smtClean="0"/>
              <a:t>‹#›</a:t>
            </a:fld>
            <a:endParaRPr lang="en-US"/>
          </a:p>
        </p:txBody>
      </p:sp>
    </p:spTree>
    <p:extLst>
      <p:ext uri="{BB962C8B-B14F-4D97-AF65-F5344CB8AC3E}">
        <p14:creationId xmlns:p14="http://schemas.microsoft.com/office/powerpoint/2010/main" val="4066776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279A6-7E6B-4BC1-9B66-BEFFD1731DAD}"/>
              </a:ext>
            </a:extLst>
          </p:cNvPr>
          <p:cNvSpPr>
            <a:spLocks noGrp="1"/>
          </p:cNvSpPr>
          <p:nvPr>
            <p:ph type="dt" sz="half" idx="10"/>
          </p:nvPr>
        </p:nvSpPr>
        <p:spPr/>
        <p:txBody>
          <a:bodyPr/>
          <a:lstStyle/>
          <a:p>
            <a:fld id="{13E030C1-264E-4656-BC68-8AD704368186}" type="datetimeFigureOut">
              <a:rPr lang="en-US" smtClean="0"/>
              <a:t>03/18/2022</a:t>
            </a:fld>
            <a:endParaRPr lang="en-US"/>
          </a:p>
        </p:txBody>
      </p:sp>
      <p:sp>
        <p:nvSpPr>
          <p:cNvPr id="3" name="Footer Placeholder 2">
            <a:extLst>
              <a:ext uri="{FF2B5EF4-FFF2-40B4-BE49-F238E27FC236}">
                <a16:creationId xmlns:a16="http://schemas.microsoft.com/office/drawing/2014/main" id="{F9BD2E48-EE8C-41A9-85E3-BF7F07624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A21724-24A9-422D-806B-E7EC55B330D8}"/>
              </a:ext>
            </a:extLst>
          </p:cNvPr>
          <p:cNvSpPr>
            <a:spLocks noGrp="1"/>
          </p:cNvSpPr>
          <p:nvPr>
            <p:ph type="sldNum" sz="quarter" idx="12"/>
          </p:nvPr>
        </p:nvSpPr>
        <p:spPr/>
        <p:txBody>
          <a:bodyPr/>
          <a:lstStyle/>
          <a:p>
            <a:fld id="{EC6AD915-AF3D-45B4-BB2C-9E7827BA8AF8}" type="slidenum">
              <a:rPr lang="en-US" smtClean="0"/>
              <a:t>‹#›</a:t>
            </a:fld>
            <a:endParaRPr lang="en-US"/>
          </a:p>
        </p:txBody>
      </p:sp>
    </p:spTree>
    <p:extLst>
      <p:ext uri="{BB962C8B-B14F-4D97-AF65-F5344CB8AC3E}">
        <p14:creationId xmlns:p14="http://schemas.microsoft.com/office/powerpoint/2010/main" val="2107733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AB7A-2E3B-40CD-A29C-CC8619F65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C41561-B715-461F-9DB6-DC2CA07A90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98B6F0-6E72-4E41-9BDE-C9BA8DD448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E6AD6-6DB4-40E8-8D44-6D1996189315}"/>
              </a:ext>
            </a:extLst>
          </p:cNvPr>
          <p:cNvSpPr>
            <a:spLocks noGrp="1"/>
          </p:cNvSpPr>
          <p:nvPr>
            <p:ph type="dt" sz="half" idx="10"/>
          </p:nvPr>
        </p:nvSpPr>
        <p:spPr/>
        <p:txBody>
          <a:bodyPr/>
          <a:lstStyle/>
          <a:p>
            <a:fld id="{13E030C1-264E-4656-BC68-8AD704368186}" type="datetimeFigureOut">
              <a:rPr lang="en-US" smtClean="0"/>
              <a:t>03/18/2022</a:t>
            </a:fld>
            <a:endParaRPr lang="en-US"/>
          </a:p>
        </p:txBody>
      </p:sp>
      <p:sp>
        <p:nvSpPr>
          <p:cNvPr id="6" name="Footer Placeholder 5">
            <a:extLst>
              <a:ext uri="{FF2B5EF4-FFF2-40B4-BE49-F238E27FC236}">
                <a16:creationId xmlns:a16="http://schemas.microsoft.com/office/drawing/2014/main" id="{CADD3F7E-9A11-4B3A-841A-9ECED163CA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33BC4B-D270-499A-A9D0-B910C386A9C3}"/>
              </a:ext>
            </a:extLst>
          </p:cNvPr>
          <p:cNvSpPr>
            <a:spLocks noGrp="1"/>
          </p:cNvSpPr>
          <p:nvPr>
            <p:ph type="sldNum" sz="quarter" idx="12"/>
          </p:nvPr>
        </p:nvSpPr>
        <p:spPr/>
        <p:txBody>
          <a:bodyPr/>
          <a:lstStyle/>
          <a:p>
            <a:fld id="{EC6AD915-AF3D-45B4-BB2C-9E7827BA8AF8}" type="slidenum">
              <a:rPr lang="en-US" smtClean="0"/>
              <a:t>‹#›</a:t>
            </a:fld>
            <a:endParaRPr lang="en-US"/>
          </a:p>
        </p:txBody>
      </p:sp>
    </p:spTree>
    <p:extLst>
      <p:ext uri="{BB962C8B-B14F-4D97-AF65-F5344CB8AC3E}">
        <p14:creationId xmlns:p14="http://schemas.microsoft.com/office/powerpoint/2010/main" val="3652203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1ED8-DA49-4C17-98EF-AEA342075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C6A1F-6614-4621-B2FE-1159BE6E61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1027E0-9895-482E-9F44-B58E9AF77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5722A-ECF1-4067-9120-03F4A1D0F276}"/>
              </a:ext>
            </a:extLst>
          </p:cNvPr>
          <p:cNvSpPr>
            <a:spLocks noGrp="1"/>
          </p:cNvSpPr>
          <p:nvPr>
            <p:ph type="dt" sz="half" idx="10"/>
          </p:nvPr>
        </p:nvSpPr>
        <p:spPr/>
        <p:txBody>
          <a:bodyPr/>
          <a:lstStyle/>
          <a:p>
            <a:fld id="{13E030C1-264E-4656-BC68-8AD704368186}" type="datetimeFigureOut">
              <a:rPr lang="en-US" smtClean="0"/>
              <a:t>03/18/2022</a:t>
            </a:fld>
            <a:endParaRPr lang="en-US"/>
          </a:p>
        </p:txBody>
      </p:sp>
      <p:sp>
        <p:nvSpPr>
          <p:cNvPr id="6" name="Footer Placeholder 5">
            <a:extLst>
              <a:ext uri="{FF2B5EF4-FFF2-40B4-BE49-F238E27FC236}">
                <a16:creationId xmlns:a16="http://schemas.microsoft.com/office/drawing/2014/main" id="{FD7AA5FE-5F9E-45A0-8059-430C85AC86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AC881-746B-4417-A932-6E8F0EF95AA7}"/>
              </a:ext>
            </a:extLst>
          </p:cNvPr>
          <p:cNvSpPr>
            <a:spLocks noGrp="1"/>
          </p:cNvSpPr>
          <p:nvPr>
            <p:ph type="sldNum" sz="quarter" idx="12"/>
          </p:nvPr>
        </p:nvSpPr>
        <p:spPr/>
        <p:txBody>
          <a:bodyPr/>
          <a:lstStyle/>
          <a:p>
            <a:fld id="{EC6AD915-AF3D-45B4-BB2C-9E7827BA8AF8}" type="slidenum">
              <a:rPr lang="en-US" smtClean="0"/>
              <a:t>‹#›</a:t>
            </a:fld>
            <a:endParaRPr lang="en-US"/>
          </a:p>
        </p:txBody>
      </p:sp>
    </p:spTree>
    <p:extLst>
      <p:ext uri="{BB962C8B-B14F-4D97-AF65-F5344CB8AC3E}">
        <p14:creationId xmlns:p14="http://schemas.microsoft.com/office/powerpoint/2010/main" val="3470051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4B2846-1240-4F4F-8B62-D6A4F6FA2C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6C48EC-A3F5-40CA-83BC-5B31B71FBF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9F626-FD82-4884-A594-51F1F88523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030C1-264E-4656-BC68-8AD704368186}" type="datetimeFigureOut">
              <a:rPr lang="en-US" smtClean="0"/>
              <a:t>03/18/2022</a:t>
            </a:fld>
            <a:endParaRPr lang="en-US"/>
          </a:p>
        </p:txBody>
      </p:sp>
      <p:sp>
        <p:nvSpPr>
          <p:cNvPr id="5" name="Footer Placeholder 4">
            <a:extLst>
              <a:ext uri="{FF2B5EF4-FFF2-40B4-BE49-F238E27FC236}">
                <a16:creationId xmlns:a16="http://schemas.microsoft.com/office/drawing/2014/main" id="{D12348DD-AE1E-488F-B166-9493E7B361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C651A7-54F0-4B10-BC87-202894AF9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AD915-AF3D-45B4-BB2C-9E7827BA8AF8}" type="slidenum">
              <a:rPr lang="en-US" smtClean="0"/>
              <a:t>‹#›</a:t>
            </a:fld>
            <a:endParaRPr lang="en-US"/>
          </a:p>
        </p:txBody>
      </p:sp>
    </p:spTree>
    <p:extLst>
      <p:ext uri="{BB962C8B-B14F-4D97-AF65-F5344CB8AC3E}">
        <p14:creationId xmlns:p14="http://schemas.microsoft.com/office/powerpoint/2010/main" val="1484879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e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4288043E-8728-4F11-B3A3-63F36828C3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1" r="16978" b="789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0" name="Rectangle 7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7FA5B7-02A6-4E2D-A5D5-856093F72A7F}"/>
              </a:ext>
            </a:extLst>
          </p:cNvPr>
          <p:cNvSpPr>
            <a:spLocks noGrp="1"/>
          </p:cNvSpPr>
          <p:nvPr>
            <p:ph type="ctrTitle"/>
          </p:nvPr>
        </p:nvSpPr>
        <p:spPr>
          <a:xfrm>
            <a:off x="477981" y="1122363"/>
            <a:ext cx="4023360" cy="3204134"/>
          </a:xfrm>
        </p:spPr>
        <p:txBody>
          <a:bodyPr anchor="b">
            <a:normAutofit/>
          </a:bodyPr>
          <a:lstStyle/>
          <a:p>
            <a:pPr algn="l"/>
            <a:r>
              <a:rPr lang="en-US" altLang="zh-CN" sz="4800" dirty="0"/>
              <a:t>Cross-cultural </a:t>
            </a:r>
            <a:br>
              <a:rPr lang="en-US" altLang="zh-CN" sz="4800" dirty="0"/>
            </a:br>
            <a:r>
              <a:rPr lang="en-US" altLang="zh-CN" sz="4800" dirty="0"/>
              <a:t>communication</a:t>
            </a:r>
            <a:endParaRPr lang="en-US" sz="4800" dirty="0"/>
          </a:p>
        </p:txBody>
      </p:sp>
      <p:sp>
        <p:nvSpPr>
          <p:cNvPr id="3" name="Subtitle 2">
            <a:extLst>
              <a:ext uri="{FF2B5EF4-FFF2-40B4-BE49-F238E27FC236}">
                <a16:creationId xmlns:a16="http://schemas.microsoft.com/office/drawing/2014/main" id="{01336749-8911-4DE0-A590-17598BE03DA6}"/>
              </a:ext>
            </a:extLst>
          </p:cNvPr>
          <p:cNvSpPr>
            <a:spLocks noGrp="1"/>
          </p:cNvSpPr>
          <p:nvPr>
            <p:ph type="subTitle" idx="1"/>
          </p:nvPr>
        </p:nvSpPr>
        <p:spPr>
          <a:xfrm>
            <a:off x="477980" y="4872922"/>
            <a:ext cx="4023359" cy="1208141"/>
          </a:xfrm>
        </p:spPr>
        <p:txBody>
          <a:bodyPr>
            <a:normAutofit/>
          </a:bodyPr>
          <a:lstStyle/>
          <a:p>
            <a:r>
              <a:rPr lang="en-US" sz="1800" dirty="0"/>
              <a:t>Jingjing LU  2022-03-18</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945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0C2A73-8F39-4AA9-A389-6F1B2E8897DF}"/>
              </a:ext>
            </a:extLst>
          </p:cNvPr>
          <p:cNvSpPr txBox="1"/>
          <p:nvPr/>
        </p:nvSpPr>
        <p:spPr>
          <a:xfrm>
            <a:off x="630936" y="2807208"/>
            <a:ext cx="3752528" cy="3410712"/>
          </a:xfrm>
          <a:prstGeom prst="rect">
            <a:avLst/>
          </a:prstGeom>
        </p:spPr>
        <p:txBody>
          <a:bodyPr vert="horz" lIns="91440" tIns="45720" rIns="91440" bIns="45720" rtlCol="0" anchor="t">
            <a:normAutofit/>
          </a:bodyPr>
          <a:lstStyle/>
          <a:p>
            <a:pPr algn="ctr">
              <a:lnSpc>
                <a:spcPct val="90000"/>
              </a:lnSpc>
              <a:spcAft>
                <a:spcPts val="600"/>
              </a:spcAft>
            </a:pPr>
            <a:r>
              <a:rPr lang="en-US" altLang="zh-CN" sz="2200" dirty="0"/>
              <a:t>Result of poor </a:t>
            </a:r>
          </a:p>
          <a:p>
            <a:pPr algn="ctr">
              <a:lnSpc>
                <a:spcPct val="90000"/>
              </a:lnSpc>
              <a:spcAft>
                <a:spcPts val="600"/>
              </a:spcAft>
            </a:pPr>
            <a:r>
              <a:rPr lang="en-US" altLang="zh-CN" sz="2200" dirty="0"/>
              <a:t>cross-cultural communication</a:t>
            </a:r>
            <a:endParaRPr lang="en-US" sz="2200" dirty="0"/>
          </a:p>
        </p:txBody>
      </p:sp>
      <p:pic>
        <p:nvPicPr>
          <p:cNvPr id="5" name="Picture 4">
            <a:extLst>
              <a:ext uri="{FF2B5EF4-FFF2-40B4-BE49-F238E27FC236}">
                <a16:creationId xmlns:a16="http://schemas.microsoft.com/office/drawing/2014/main" id="{1794DED6-F639-4A45-A369-0FBED1AC8FFB}"/>
              </a:ext>
            </a:extLst>
          </p:cNvPr>
          <p:cNvPicPr>
            <a:picLocks noChangeAspect="1"/>
          </p:cNvPicPr>
          <p:nvPr/>
        </p:nvPicPr>
        <p:blipFill rotWithShape="1">
          <a:blip r:embed="rId3"/>
          <a:srcRect t="19031" r="33380"/>
          <a:stretch/>
        </p:blipFill>
        <p:spPr>
          <a:xfrm>
            <a:off x="5788158" y="1449690"/>
            <a:ext cx="5010942" cy="4080453"/>
          </a:xfrm>
          <a:prstGeom prst="rect">
            <a:avLst/>
          </a:prstGeom>
        </p:spPr>
      </p:pic>
    </p:spTree>
    <p:extLst>
      <p:ext uri="{BB962C8B-B14F-4D97-AF65-F5344CB8AC3E}">
        <p14:creationId xmlns:p14="http://schemas.microsoft.com/office/powerpoint/2010/main" val="279258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BF13FA-9654-41F6-AB95-2C881DDE478E}"/>
              </a:ext>
            </a:extLst>
          </p:cNvPr>
          <p:cNvPicPr>
            <a:picLocks noChangeAspect="1"/>
          </p:cNvPicPr>
          <p:nvPr/>
        </p:nvPicPr>
        <p:blipFill rotWithShape="1">
          <a:blip r:embed="rId3"/>
          <a:srcRect t="23093"/>
          <a:stretch/>
        </p:blipFill>
        <p:spPr>
          <a:xfrm>
            <a:off x="484632" y="2519782"/>
            <a:ext cx="3517119" cy="1812290"/>
          </a:xfrm>
          <a:prstGeom prst="rect">
            <a:avLst/>
          </a:prstGeom>
        </p:spPr>
      </p:pic>
      <p:cxnSp>
        <p:nvCxnSpPr>
          <p:cNvPr id="18" name="Straight Connector 17">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211CC1E-9651-402F-91EC-8034E0BD2ABF}"/>
              </a:ext>
            </a:extLst>
          </p:cNvPr>
          <p:cNvPicPr>
            <a:picLocks noChangeAspect="1"/>
          </p:cNvPicPr>
          <p:nvPr/>
        </p:nvPicPr>
        <p:blipFill>
          <a:blip r:embed="rId4"/>
          <a:stretch>
            <a:fillRect/>
          </a:stretch>
        </p:blipFill>
        <p:spPr>
          <a:xfrm>
            <a:off x="4310676" y="2546012"/>
            <a:ext cx="3537345" cy="1759829"/>
          </a:xfrm>
          <a:prstGeom prst="rect">
            <a:avLst/>
          </a:prstGeom>
        </p:spPr>
      </p:pic>
      <p:cxnSp>
        <p:nvCxnSpPr>
          <p:cNvPr id="20" name="Straight Connector 19">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F5571C5-40A2-4D8A-8B77-33FDD0DB731D}"/>
              </a:ext>
            </a:extLst>
          </p:cNvPr>
          <p:cNvPicPr>
            <a:picLocks noChangeAspect="1"/>
          </p:cNvPicPr>
          <p:nvPr/>
        </p:nvPicPr>
        <p:blipFill>
          <a:blip r:embed="rId5"/>
          <a:stretch>
            <a:fillRect/>
          </a:stretch>
        </p:blipFill>
        <p:spPr>
          <a:xfrm>
            <a:off x="8162336" y="2498287"/>
            <a:ext cx="3517120" cy="1855281"/>
          </a:xfrm>
          <a:prstGeom prst="rect">
            <a:avLst/>
          </a:prstGeom>
        </p:spPr>
      </p:pic>
      <p:sp>
        <p:nvSpPr>
          <p:cNvPr id="12" name="Title 1">
            <a:extLst>
              <a:ext uri="{FF2B5EF4-FFF2-40B4-BE49-F238E27FC236}">
                <a16:creationId xmlns:a16="http://schemas.microsoft.com/office/drawing/2014/main" id="{F6AFA6B0-92F3-4C76-8EA7-FFD84DE9D8D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Tips for effective cross-cultural communication</a:t>
            </a:r>
            <a:endParaRPr lang="en-US" dirty="0"/>
          </a:p>
        </p:txBody>
      </p:sp>
    </p:spTree>
    <p:extLst>
      <p:ext uri="{BB962C8B-B14F-4D97-AF65-F5344CB8AC3E}">
        <p14:creationId xmlns:p14="http://schemas.microsoft.com/office/powerpoint/2010/main" val="297737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1ABE-A606-4E43-9797-4BEB38FD3D1F}"/>
              </a:ext>
            </a:extLst>
          </p:cNvPr>
          <p:cNvSpPr>
            <a:spLocks noGrp="1"/>
          </p:cNvSpPr>
          <p:nvPr>
            <p:ph type="title"/>
          </p:nvPr>
        </p:nvSpPr>
        <p:spPr/>
        <p:txBody>
          <a:bodyPr/>
          <a:lstStyle/>
          <a:p>
            <a:r>
              <a:rPr lang="en-US" altLang="zh-CN" dirty="0"/>
              <a:t>Tips for effective cross-cultural communication</a:t>
            </a:r>
            <a:endParaRPr lang="en-US" dirty="0"/>
          </a:p>
        </p:txBody>
      </p:sp>
      <p:grpSp>
        <p:nvGrpSpPr>
          <p:cNvPr id="16" name="Group 15">
            <a:extLst>
              <a:ext uri="{FF2B5EF4-FFF2-40B4-BE49-F238E27FC236}">
                <a16:creationId xmlns:a16="http://schemas.microsoft.com/office/drawing/2014/main" id="{8B800C35-064D-4F83-816F-7F506A5DDCB7}"/>
              </a:ext>
            </a:extLst>
          </p:cNvPr>
          <p:cNvGrpSpPr/>
          <p:nvPr/>
        </p:nvGrpSpPr>
        <p:grpSpPr>
          <a:xfrm>
            <a:off x="2681926" y="1753386"/>
            <a:ext cx="6722481" cy="4515438"/>
            <a:chOff x="2681926" y="1753386"/>
            <a:chExt cx="6722481" cy="4515438"/>
          </a:xfrm>
        </p:grpSpPr>
        <p:grpSp>
          <p:nvGrpSpPr>
            <p:cNvPr id="11" name="Group 10">
              <a:extLst>
                <a:ext uri="{FF2B5EF4-FFF2-40B4-BE49-F238E27FC236}">
                  <a16:creationId xmlns:a16="http://schemas.microsoft.com/office/drawing/2014/main" id="{6AC63F86-3784-4B8D-A9C6-8B60E13F33AB}"/>
                </a:ext>
              </a:extLst>
            </p:cNvPr>
            <p:cNvGrpSpPr/>
            <p:nvPr/>
          </p:nvGrpSpPr>
          <p:grpSpPr>
            <a:xfrm>
              <a:off x="2787593" y="1903757"/>
              <a:ext cx="6616814" cy="4365067"/>
              <a:chOff x="0" y="4333603"/>
              <a:chExt cx="3660288" cy="2414667"/>
            </a:xfrm>
          </p:grpSpPr>
          <p:pic>
            <p:nvPicPr>
              <p:cNvPr id="12" name="Picture 11">
                <a:extLst>
                  <a:ext uri="{FF2B5EF4-FFF2-40B4-BE49-F238E27FC236}">
                    <a16:creationId xmlns:a16="http://schemas.microsoft.com/office/drawing/2014/main" id="{231491F5-40BE-4680-88BC-E0728DA86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33603"/>
                <a:ext cx="3660288" cy="241466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AE6E2E3-40CC-45C4-8893-17086A94D26A}"/>
                  </a:ext>
                </a:extLst>
              </p:cNvPr>
              <p:cNvSpPr/>
              <p:nvPr/>
            </p:nvSpPr>
            <p:spPr>
              <a:xfrm>
                <a:off x="406958" y="5360796"/>
                <a:ext cx="1085222" cy="81648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Microsoft YaHei" panose="020B0503020204020204" pitchFamily="34" charset="-122"/>
                    <a:ea typeface="Microsoft YaHei" panose="020B0503020204020204" pitchFamily="34" charset="-122"/>
                  </a:rPr>
                  <a:t>Key factors</a:t>
                </a:r>
              </a:p>
            </p:txBody>
          </p:sp>
        </p:grpSp>
        <p:sp>
          <p:nvSpPr>
            <p:cNvPr id="15" name="Parallelogram 14">
              <a:extLst>
                <a:ext uri="{FF2B5EF4-FFF2-40B4-BE49-F238E27FC236}">
                  <a16:creationId xmlns:a16="http://schemas.microsoft.com/office/drawing/2014/main" id="{70D7EE51-B2EC-4C41-AA48-69FC6E71319A}"/>
                </a:ext>
              </a:extLst>
            </p:cNvPr>
            <p:cNvSpPr/>
            <p:nvPr/>
          </p:nvSpPr>
          <p:spPr>
            <a:xfrm>
              <a:off x="2681926" y="1753386"/>
              <a:ext cx="3049571" cy="1630837"/>
            </a:xfrm>
            <a:prstGeom prst="parallelogram">
              <a:avLst>
                <a:gd name="adj" fmla="val 5043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685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7909-BA6D-4D86-8B1C-43C9EC84101C}"/>
              </a:ext>
            </a:extLst>
          </p:cNvPr>
          <p:cNvSpPr>
            <a:spLocks noGrp="1"/>
          </p:cNvSpPr>
          <p:nvPr>
            <p:ph type="title"/>
          </p:nvPr>
        </p:nvSpPr>
        <p:spPr>
          <a:xfrm>
            <a:off x="838199" y="365125"/>
            <a:ext cx="10837985" cy="1325563"/>
          </a:xfrm>
        </p:spPr>
        <p:txBody>
          <a:bodyPr/>
          <a:lstStyle/>
          <a:p>
            <a:r>
              <a:rPr lang="en-US" dirty="0"/>
              <a:t>How to improve Cross-Cultural Communication </a:t>
            </a:r>
          </a:p>
        </p:txBody>
      </p:sp>
      <p:grpSp>
        <p:nvGrpSpPr>
          <p:cNvPr id="19" name="Group 18">
            <a:extLst>
              <a:ext uri="{FF2B5EF4-FFF2-40B4-BE49-F238E27FC236}">
                <a16:creationId xmlns:a16="http://schemas.microsoft.com/office/drawing/2014/main" id="{4FBC896F-FD04-43BE-A03C-6A3F6B7EA7D8}"/>
              </a:ext>
            </a:extLst>
          </p:cNvPr>
          <p:cNvGrpSpPr/>
          <p:nvPr/>
        </p:nvGrpSpPr>
        <p:grpSpPr>
          <a:xfrm>
            <a:off x="4527758" y="3370539"/>
            <a:ext cx="2533206" cy="2942167"/>
            <a:chOff x="5077676" y="2969114"/>
            <a:chExt cx="2533206" cy="2942167"/>
          </a:xfrm>
        </p:grpSpPr>
        <p:sp>
          <p:nvSpPr>
            <p:cNvPr id="13" name="L-Shape 12">
              <a:extLst>
                <a:ext uri="{FF2B5EF4-FFF2-40B4-BE49-F238E27FC236}">
                  <a16:creationId xmlns:a16="http://schemas.microsoft.com/office/drawing/2014/main" id="{1A094A2E-2A0C-4C95-A44A-08734F09833C}"/>
                </a:ext>
              </a:extLst>
            </p:cNvPr>
            <p:cNvSpPr/>
            <p:nvPr/>
          </p:nvSpPr>
          <p:spPr>
            <a:xfrm rot="5400000">
              <a:off x="5582079" y="3155239"/>
              <a:ext cx="1519334" cy="252813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408EBA7D-B9E3-4B3B-9621-527720757507}"/>
                </a:ext>
              </a:extLst>
            </p:cNvPr>
            <p:cNvSpPr/>
            <p:nvPr/>
          </p:nvSpPr>
          <p:spPr>
            <a:xfrm>
              <a:off x="5328464" y="3910608"/>
              <a:ext cx="2282418" cy="2000673"/>
            </a:xfrm>
            <a:custGeom>
              <a:avLst/>
              <a:gdLst>
                <a:gd name="connsiteX0" fmla="*/ 0 w 2282418"/>
                <a:gd name="connsiteY0" fmla="*/ 0 h 2000673"/>
                <a:gd name="connsiteX1" fmla="*/ 2282418 w 2282418"/>
                <a:gd name="connsiteY1" fmla="*/ 0 h 2000673"/>
                <a:gd name="connsiteX2" fmla="*/ 2282418 w 2282418"/>
                <a:gd name="connsiteY2" fmla="*/ 2000673 h 2000673"/>
                <a:gd name="connsiteX3" fmla="*/ 0 w 2282418"/>
                <a:gd name="connsiteY3" fmla="*/ 2000673 h 2000673"/>
                <a:gd name="connsiteX4" fmla="*/ 0 w 2282418"/>
                <a:gd name="connsiteY4" fmla="*/ 0 h 2000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418" h="2000673">
                  <a:moveTo>
                    <a:pt x="0" y="0"/>
                  </a:moveTo>
                  <a:lnTo>
                    <a:pt x="2282418" y="0"/>
                  </a:lnTo>
                  <a:lnTo>
                    <a:pt x="2282418" y="2000673"/>
                  </a:lnTo>
                  <a:lnTo>
                    <a:pt x="0" y="20006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l" defTabSz="1244600">
                <a:lnSpc>
                  <a:spcPct val="90000"/>
                </a:lnSpc>
                <a:spcBef>
                  <a:spcPct val="0"/>
                </a:spcBef>
                <a:spcAft>
                  <a:spcPct val="35000"/>
                </a:spcAft>
                <a:buNone/>
              </a:pPr>
              <a:r>
                <a:rPr lang="en-US" altLang="zh-CN" sz="2800" kern="1200" dirty="0"/>
                <a:t>Respect</a:t>
              </a:r>
              <a:endParaRPr lang="en-US" sz="2800" kern="1200" dirty="0"/>
            </a:p>
            <a:p>
              <a:pPr marL="171450" lvl="1" indent="-171450" algn="l" defTabSz="800100">
                <a:lnSpc>
                  <a:spcPct val="90000"/>
                </a:lnSpc>
                <a:spcBef>
                  <a:spcPct val="0"/>
                </a:spcBef>
                <a:spcAft>
                  <a:spcPct val="15000"/>
                </a:spcAft>
                <a:buChar char="•"/>
              </a:pPr>
              <a:r>
                <a:rPr lang="en-US" sz="1800" kern="1200" dirty="0"/>
                <a:t>Appreciate culture difference</a:t>
              </a:r>
            </a:p>
            <a:p>
              <a:pPr marL="171450" lvl="1" indent="-171450" algn="l" defTabSz="800100">
                <a:lnSpc>
                  <a:spcPct val="90000"/>
                </a:lnSpc>
                <a:spcBef>
                  <a:spcPct val="0"/>
                </a:spcBef>
                <a:spcAft>
                  <a:spcPct val="15000"/>
                </a:spcAft>
                <a:buChar char="•"/>
              </a:pPr>
              <a:r>
                <a:rPr lang="en-US" altLang="zh-CN" b="1" dirty="0">
                  <a:solidFill>
                    <a:srgbClr val="FFC000"/>
                  </a:solidFill>
                </a:rPr>
                <a:t>Key</a:t>
              </a:r>
              <a:r>
                <a:rPr lang="en-US" altLang="zh-CN" dirty="0"/>
                <a:t> to successful cross-cultural communication</a:t>
              </a:r>
              <a:endParaRPr lang="en-US" sz="1800" kern="1200" dirty="0"/>
            </a:p>
          </p:txBody>
        </p:sp>
        <p:sp>
          <p:nvSpPr>
            <p:cNvPr id="15" name="Isosceles Triangle 14">
              <a:extLst>
                <a:ext uri="{FF2B5EF4-FFF2-40B4-BE49-F238E27FC236}">
                  <a16:creationId xmlns:a16="http://schemas.microsoft.com/office/drawing/2014/main" id="{BD476E18-FA6E-45C8-B6AC-51EE37912509}"/>
                </a:ext>
              </a:extLst>
            </p:cNvPr>
            <p:cNvSpPr/>
            <p:nvPr/>
          </p:nvSpPr>
          <p:spPr>
            <a:xfrm>
              <a:off x="7180237" y="2969114"/>
              <a:ext cx="430644" cy="430644"/>
            </a:xfrm>
            <a:prstGeom prst="triangle">
              <a:avLst>
                <a:gd name="adj" fmla="val 10000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522B6E82-6E78-440F-889C-0482CAAC20FC}"/>
                </a:ext>
              </a:extLst>
            </p:cNvPr>
            <p:cNvSpPr txBox="1"/>
            <p:nvPr/>
          </p:nvSpPr>
          <p:spPr>
            <a:xfrm>
              <a:off x="5371343" y="3036930"/>
              <a:ext cx="1846968" cy="523220"/>
            </a:xfrm>
            <a:prstGeom prst="rect">
              <a:avLst/>
            </a:prstGeom>
            <a:noFill/>
          </p:spPr>
          <p:txBody>
            <a:bodyPr wrap="square">
              <a:spAutoFit/>
            </a:bodyPr>
            <a:lstStyle/>
            <a:p>
              <a:pPr algn="ctr"/>
              <a:r>
                <a:rPr lang="zh-CN" altLang="en-US" sz="2800" dirty="0">
                  <a:latin typeface="Microsoft YaHei" panose="020B0503020204020204" pitchFamily="34" charset="-122"/>
                  <a:ea typeface="Microsoft YaHei" panose="020B0503020204020204" pitchFamily="34" charset="-122"/>
                </a:rPr>
                <a:t>尊重</a:t>
              </a:r>
              <a:endParaRPr lang="en-US" sz="2800" dirty="0">
                <a:latin typeface="Microsoft YaHei" panose="020B0503020204020204" pitchFamily="34" charset="-122"/>
                <a:ea typeface="Microsoft YaHei" panose="020B0503020204020204" pitchFamily="34" charset="-122"/>
              </a:endParaRPr>
            </a:p>
          </p:txBody>
        </p:sp>
      </p:grpSp>
      <p:grpSp>
        <p:nvGrpSpPr>
          <p:cNvPr id="20" name="Group 19">
            <a:extLst>
              <a:ext uri="{FF2B5EF4-FFF2-40B4-BE49-F238E27FC236}">
                <a16:creationId xmlns:a16="http://schemas.microsoft.com/office/drawing/2014/main" id="{587B9619-681F-4507-974B-5D1694D72108}"/>
              </a:ext>
            </a:extLst>
          </p:cNvPr>
          <p:cNvGrpSpPr/>
          <p:nvPr/>
        </p:nvGrpSpPr>
        <p:grpSpPr>
          <a:xfrm>
            <a:off x="7321884" y="2791412"/>
            <a:ext cx="2533206" cy="2829884"/>
            <a:chOff x="7871802" y="2389987"/>
            <a:chExt cx="2533206" cy="2829884"/>
          </a:xfrm>
        </p:grpSpPr>
        <p:sp>
          <p:nvSpPr>
            <p:cNvPr id="16" name="L-Shape 15">
              <a:extLst>
                <a:ext uri="{FF2B5EF4-FFF2-40B4-BE49-F238E27FC236}">
                  <a16:creationId xmlns:a16="http://schemas.microsoft.com/office/drawing/2014/main" id="{1B776D2D-E268-4569-AAC2-8B9EBF1586EE}"/>
                </a:ext>
              </a:extLst>
            </p:cNvPr>
            <p:cNvSpPr/>
            <p:nvPr/>
          </p:nvSpPr>
          <p:spPr>
            <a:xfrm rot="5400000">
              <a:off x="8376205" y="2463830"/>
              <a:ext cx="1519334" cy="252813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C441AA36-1657-4955-9312-EEEE3D6EEDC1}"/>
                </a:ext>
              </a:extLst>
            </p:cNvPr>
            <p:cNvSpPr/>
            <p:nvPr/>
          </p:nvSpPr>
          <p:spPr>
            <a:xfrm>
              <a:off x="8122590" y="3219198"/>
              <a:ext cx="2282418" cy="2000673"/>
            </a:xfrm>
            <a:custGeom>
              <a:avLst/>
              <a:gdLst>
                <a:gd name="connsiteX0" fmla="*/ 0 w 2282418"/>
                <a:gd name="connsiteY0" fmla="*/ 0 h 2000673"/>
                <a:gd name="connsiteX1" fmla="*/ 2282418 w 2282418"/>
                <a:gd name="connsiteY1" fmla="*/ 0 h 2000673"/>
                <a:gd name="connsiteX2" fmla="*/ 2282418 w 2282418"/>
                <a:gd name="connsiteY2" fmla="*/ 2000673 h 2000673"/>
                <a:gd name="connsiteX3" fmla="*/ 0 w 2282418"/>
                <a:gd name="connsiteY3" fmla="*/ 2000673 h 2000673"/>
                <a:gd name="connsiteX4" fmla="*/ 0 w 2282418"/>
                <a:gd name="connsiteY4" fmla="*/ 0 h 2000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418" h="2000673">
                  <a:moveTo>
                    <a:pt x="0" y="0"/>
                  </a:moveTo>
                  <a:lnTo>
                    <a:pt x="2282418" y="0"/>
                  </a:lnTo>
                  <a:lnTo>
                    <a:pt x="2282418" y="2000673"/>
                  </a:lnTo>
                  <a:lnTo>
                    <a:pt x="0" y="20006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l" defTabSz="1244600">
                <a:lnSpc>
                  <a:spcPct val="90000"/>
                </a:lnSpc>
                <a:spcBef>
                  <a:spcPct val="0"/>
                </a:spcBef>
                <a:spcAft>
                  <a:spcPct val="35000"/>
                </a:spcAft>
                <a:buNone/>
              </a:pPr>
              <a:r>
                <a:rPr lang="en-US" altLang="zh-CN" sz="2800" kern="1200" dirty="0"/>
                <a:t>Reconciliation</a:t>
              </a:r>
              <a:endParaRPr lang="en-US" sz="2800" kern="1200" dirty="0"/>
            </a:p>
            <a:p>
              <a:pPr marL="171450" lvl="1" indent="-171450" algn="l" defTabSz="800100">
                <a:lnSpc>
                  <a:spcPct val="90000"/>
                </a:lnSpc>
                <a:spcBef>
                  <a:spcPct val="0"/>
                </a:spcBef>
                <a:spcAft>
                  <a:spcPct val="15000"/>
                </a:spcAft>
                <a:buChar char="•"/>
              </a:pPr>
              <a:r>
                <a:rPr lang="en-US" sz="1800" kern="1200" dirty="0"/>
                <a:t>Reconcile culture difference by making some </a:t>
              </a:r>
              <a:r>
                <a:rPr lang="en-US" sz="1800" b="1" kern="1200" dirty="0">
                  <a:solidFill>
                    <a:schemeClr val="accent6"/>
                  </a:solidFill>
                </a:rPr>
                <a:t>adaption</a:t>
              </a:r>
            </a:p>
          </p:txBody>
        </p:sp>
        <p:sp>
          <p:nvSpPr>
            <p:cNvPr id="7" name="TextBox 6">
              <a:extLst>
                <a:ext uri="{FF2B5EF4-FFF2-40B4-BE49-F238E27FC236}">
                  <a16:creationId xmlns:a16="http://schemas.microsoft.com/office/drawing/2014/main" id="{27B21286-3DDC-4F66-9684-6E93C6BC175B}"/>
                </a:ext>
              </a:extLst>
            </p:cNvPr>
            <p:cNvSpPr txBox="1"/>
            <p:nvPr/>
          </p:nvSpPr>
          <p:spPr>
            <a:xfrm>
              <a:off x="8279053" y="2389987"/>
              <a:ext cx="1846968" cy="523220"/>
            </a:xfrm>
            <a:prstGeom prst="rect">
              <a:avLst/>
            </a:prstGeom>
            <a:noFill/>
          </p:spPr>
          <p:txBody>
            <a:bodyPr wrap="square">
              <a:spAutoFit/>
            </a:bodyPr>
            <a:lstStyle/>
            <a:p>
              <a:pPr algn="ctr"/>
              <a:r>
                <a:rPr lang="zh-CN" altLang="en-US" sz="2800" dirty="0">
                  <a:latin typeface="Microsoft YaHei" panose="020B0503020204020204" pitchFamily="34" charset="-122"/>
                  <a:ea typeface="Microsoft YaHei" panose="020B0503020204020204" pitchFamily="34" charset="-122"/>
                </a:rPr>
                <a:t>调和</a:t>
              </a:r>
              <a:endParaRPr lang="en-US" sz="2800" dirty="0">
                <a:latin typeface="Microsoft YaHei" panose="020B0503020204020204" pitchFamily="34" charset="-122"/>
                <a:ea typeface="Microsoft YaHei" panose="020B0503020204020204" pitchFamily="34" charset="-122"/>
              </a:endParaRPr>
            </a:p>
          </p:txBody>
        </p:sp>
      </p:grpSp>
      <p:grpSp>
        <p:nvGrpSpPr>
          <p:cNvPr id="6155" name="Group 6154">
            <a:extLst>
              <a:ext uri="{FF2B5EF4-FFF2-40B4-BE49-F238E27FC236}">
                <a16:creationId xmlns:a16="http://schemas.microsoft.com/office/drawing/2014/main" id="{65AFFC28-D2DA-478B-B30C-1DA092F45165}"/>
              </a:ext>
            </a:extLst>
          </p:cNvPr>
          <p:cNvGrpSpPr/>
          <p:nvPr/>
        </p:nvGrpSpPr>
        <p:grpSpPr>
          <a:xfrm>
            <a:off x="1733632" y="4061949"/>
            <a:ext cx="2533206" cy="2942166"/>
            <a:chOff x="3554726" y="2731052"/>
            <a:chExt cx="2533206" cy="2942166"/>
          </a:xfrm>
        </p:grpSpPr>
        <p:sp>
          <p:nvSpPr>
            <p:cNvPr id="11" name="Freeform: Shape 10">
              <a:extLst>
                <a:ext uri="{FF2B5EF4-FFF2-40B4-BE49-F238E27FC236}">
                  <a16:creationId xmlns:a16="http://schemas.microsoft.com/office/drawing/2014/main" id="{3F293923-4C0C-42CE-A12C-51B811BA6624}"/>
                </a:ext>
              </a:extLst>
            </p:cNvPr>
            <p:cNvSpPr/>
            <p:nvPr/>
          </p:nvSpPr>
          <p:spPr>
            <a:xfrm>
              <a:off x="3805514" y="3672545"/>
              <a:ext cx="2282418" cy="2000673"/>
            </a:xfrm>
            <a:custGeom>
              <a:avLst/>
              <a:gdLst>
                <a:gd name="connsiteX0" fmla="*/ 0 w 2282418"/>
                <a:gd name="connsiteY0" fmla="*/ 0 h 2000673"/>
                <a:gd name="connsiteX1" fmla="*/ 2282418 w 2282418"/>
                <a:gd name="connsiteY1" fmla="*/ 0 h 2000673"/>
                <a:gd name="connsiteX2" fmla="*/ 2282418 w 2282418"/>
                <a:gd name="connsiteY2" fmla="*/ 2000673 h 2000673"/>
                <a:gd name="connsiteX3" fmla="*/ 0 w 2282418"/>
                <a:gd name="connsiteY3" fmla="*/ 2000673 h 2000673"/>
                <a:gd name="connsiteX4" fmla="*/ 0 w 2282418"/>
                <a:gd name="connsiteY4" fmla="*/ 0 h 2000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418" h="2000673">
                  <a:moveTo>
                    <a:pt x="0" y="0"/>
                  </a:moveTo>
                  <a:lnTo>
                    <a:pt x="2282418" y="0"/>
                  </a:lnTo>
                  <a:lnTo>
                    <a:pt x="2282418" y="2000673"/>
                  </a:lnTo>
                  <a:lnTo>
                    <a:pt x="0" y="20006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l" defTabSz="1244600">
                <a:lnSpc>
                  <a:spcPct val="90000"/>
                </a:lnSpc>
                <a:spcBef>
                  <a:spcPct val="0"/>
                </a:spcBef>
                <a:spcAft>
                  <a:spcPct val="35000"/>
                </a:spcAft>
                <a:buNone/>
              </a:pPr>
              <a:r>
                <a:rPr lang="en-US" altLang="zh-CN" sz="2800" kern="1200" dirty="0"/>
                <a:t>Recognition</a:t>
              </a:r>
              <a:endParaRPr lang="en-US" sz="2800" kern="1200" dirty="0"/>
            </a:p>
            <a:p>
              <a:pPr marL="171450" lvl="1" indent="-171450" algn="l" defTabSz="800100">
                <a:lnSpc>
                  <a:spcPct val="90000"/>
                </a:lnSpc>
                <a:spcBef>
                  <a:spcPct val="0"/>
                </a:spcBef>
                <a:spcAft>
                  <a:spcPct val="15000"/>
                </a:spcAft>
                <a:buChar char="•"/>
              </a:pPr>
              <a:r>
                <a:rPr lang="en-US" altLang="zh-CN" sz="1800" kern="1200" dirty="0"/>
                <a:t>Increase </a:t>
              </a:r>
              <a:r>
                <a:rPr lang="en-US" altLang="zh-CN" sz="1800" b="1" kern="1200" dirty="0">
                  <a:solidFill>
                    <a:schemeClr val="accent2"/>
                  </a:solidFill>
                </a:rPr>
                <a:t>awareness</a:t>
              </a:r>
              <a:r>
                <a:rPr lang="en-US" altLang="zh-CN" sz="1800" kern="1200" dirty="0"/>
                <a:t> of culture difference </a:t>
              </a:r>
              <a:endParaRPr lang="en-US" sz="1800" kern="1200" dirty="0"/>
            </a:p>
          </p:txBody>
        </p:sp>
        <p:grpSp>
          <p:nvGrpSpPr>
            <p:cNvPr id="18" name="Group 17">
              <a:extLst>
                <a:ext uri="{FF2B5EF4-FFF2-40B4-BE49-F238E27FC236}">
                  <a16:creationId xmlns:a16="http://schemas.microsoft.com/office/drawing/2014/main" id="{E1472B86-15EB-4F74-9BBF-965BA0B974CD}"/>
                </a:ext>
              </a:extLst>
            </p:cNvPr>
            <p:cNvGrpSpPr/>
            <p:nvPr/>
          </p:nvGrpSpPr>
          <p:grpSpPr>
            <a:xfrm>
              <a:off x="3554726" y="2731052"/>
              <a:ext cx="2533206" cy="2209861"/>
              <a:chOff x="2283550" y="3660524"/>
              <a:chExt cx="2533206" cy="2209861"/>
            </a:xfrm>
          </p:grpSpPr>
          <p:sp>
            <p:nvSpPr>
              <p:cNvPr id="10" name="L-Shape 9">
                <a:extLst>
                  <a:ext uri="{FF2B5EF4-FFF2-40B4-BE49-F238E27FC236}">
                    <a16:creationId xmlns:a16="http://schemas.microsoft.com/office/drawing/2014/main" id="{34A3E796-A2D8-457A-ADA1-15D7796F54E0}"/>
                  </a:ext>
                </a:extLst>
              </p:cNvPr>
              <p:cNvSpPr/>
              <p:nvPr/>
            </p:nvSpPr>
            <p:spPr>
              <a:xfrm rot="5400000">
                <a:off x="2787953" y="3846648"/>
                <a:ext cx="1519334" cy="252813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 name="Isosceles Triangle 11">
                <a:extLst>
                  <a:ext uri="{FF2B5EF4-FFF2-40B4-BE49-F238E27FC236}">
                    <a16:creationId xmlns:a16="http://schemas.microsoft.com/office/drawing/2014/main" id="{0C4AA5E8-1D7D-431C-B402-F28701CFB4FD}"/>
                  </a:ext>
                </a:extLst>
              </p:cNvPr>
              <p:cNvSpPr/>
              <p:nvPr/>
            </p:nvSpPr>
            <p:spPr>
              <a:xfrm>
                <a:off x="4386112" y="3660524"/>
                <a:ext cx="430644" cy="430644"/>
              </a:xfrm>
              <a:prstGeom prst="triangle">
                <a:avLst>
                  <a:gd name="adj" fmla="val 10000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2D06ACDC-4F5B-4B07-9367-452FF0E64504}"/>
                  </a:ext>
                </a:extLst>
              </p:cNvPr>
              <p:cNvSpPr txBox="1"/>
              <p:nvPr/>
            </p:nvSpPr>
            <p:spPr>
              <a:xfrm>
                <a:off x="2646309" y="3769661"/>
                <a:ext cx="1846968" cy="523220"/>
              </a:xfrm>
              <a:prstGeom prst="rect">
                <a:avLst/>
              </a:prstGeom>
              <a:noFill/>
            </p:spPr>
            <p:txBody>
              <a:bodyPr wrap="square">
                <a:spAutoFit/>
              </a:bodyPr>
              <a:lstStyle/>
              <a:p>
                <a:pPr algn="ctr"/>
                <a:r>
                  <a:rPr lang="zh-CN" altLang="en-US" sz="2800" dirty="0">
                    <a:latin typeface="Microsoft YaHei" panose="020B0503020204020204" pitchFamily="34" charset="-122"/>
                    <a:ea typeface="Microsoft YaHei" panose="020B0503020204020204" pitchFamily="34" charset="-122"/>
                  </a:rPr>
                  <a:t>识别</a:t>
                </a:r>
                <a:endParaRPr lang="en-US" sz="2800" dirty="0">
                  <a:latin typeface="Microsoft YaHei" panose="020B0503020204020204" pitchFamily="34" charset="-122"/>
                  <a:ea typeface="Microsoft YaHei" panose="020B0503020204020204" pitchFamily="34" charset="-122"/>
                </a:endParaRPr>
              </a:p>
            </p:txBody>
          </p:sp>
        </p:grpSp>
      </p:grpSp>
      <p:pic>
        <p:nvPicPr>
          <p:cNvPr id="6153" name="Picture 8" descr="Ice Breaker">
            <a:extLst>
              <a:ext uri="{FF2B5EF4-FFF2-40B4-BE49-F238E27FC236}">
                <a16:creationId xmlns:a16="http://schemas.microsoft.com/office/drawing/2014/main" id="{DD46E400-2C21-4F9A-95C2-22A15D8C6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65" t="3993" r="19688" b="12505"/>
          <a:stretch/>
        </p:blipFill>
        <p:spPr bwMode="auto">
          <a:xfrm>
            <a:off x="10199802" y="5088183"/>
            <a:ext cx="1697912" cy="150406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8196E11-34DF-4685-A80C-CF4C96439D9B}"/>
              </a:ext>
            </a:extLst>
          </p:cNvPr>
          <p:cNvGrpSpPr/>
          <p:nvPr/>
        </p:nvGrpSpPr>
        <p:grpSpPr>
          <a:xfrm>
            <a:off x="948752" y="1690688"/>
            <a:ext cx="2970140" cy="1820339"/>
            <a:chOff x="871149" y="1618693"/>
            <a:chExt cx="2970140" cy="1820339"/>
          </a:xfrm>
        </p:grpSpPr>
        <p:pic>
          <p:nvPicPr>
            <p:cNvPr id="1026" name="Picture 2" descr="See the source image">
              <a:extLst>
                <a:ext uri="{FF2B5EF4-FFF2-40B4-BE49-F238E27FC236}">
                  <a16:creationId xmlns:a16="http://schemas.microsoft.com/office/drawing/2014/main" id="{819A78CD-42D3-4F76-867C-433C45815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149" y="1618693"/>
              <a:ext cx="2709220" cy="154162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E79848A6-D30A-44A7-9018-56B9D3E7ECA8}"/>
                </a:ext>
              </a:extLst>
            </p:cNvPr>
            <p:cNvSpPr/>
            <p:nvPr/>
          </p:nvSpPr>
          <p:spPr>
            <a:xfrm>
              <a:off x="2756067" y="2622548"/>
              <a:ext cx="1085222" cy="81648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Microsoft YaHei" panose="020B0503020204020204" pitchFamily="34" charset="-122"/>
                  <a:ea typeface="Microsoft YaHei" panose="020B0503020204020204" pitchFamily="34" charset="-122"/>
                </a:rPr>
                <a:t>心态开放</a:t>
              </a:r>
              <a:endParaRPr lang="en-US" altLang="zh-CN" sz="1200" dirty="0">
                <a:solidFill>
                  <a:schemeClr val="accent2"/>
                </a:solidFill>
                <a:latin typeface="Microsoft YaHei" panose="020B0503020204020204" pitchFamily="34" charset="-122"/>
                <a:ea typeface="Microsoft YaHei" panose="020B0503020204020204" pitchFamily="34" charset="-122"/>
              </a:endParaRPr>
            </a:p>
            <a:p>
              <a:pPr algn="ctr"/>
              <a:r>
                <a:rPr lang="zh-CN" altLang="en-US" sz="1200" dirty="0">
                  <a:solidFill>
                    <a:schemeClr val="accent2"/>
                  </a:solidFill>
                  <a:latin typeface="Microsoft YaHei" panose="020B0503020204020204" pitchFamily="34" charset="-122"/>
                  <a:ea typeface="Microsoft YaHei" panose="020B0503020204020204" pitchFamily="34" charset="-122"/>
                </a:rPr>
                <a:t>保持好奇</a:t>
              </a:r>
              <a:endParaRPr lang="en-US" altLang="zh-CN" sz="1200" dirty="0">
                <a:solidFill>
                  <a:schemeClr val="accent2"/>
                </a:solidFill>
                <a:latin typeface="Microsoft YaHei" panose="020B0503020204020204" pitchFamily="34" charset="-122"/>
                <a:ea typeface="Microsoft YaHei" panose="020B0503020204020204" pitchFamily="34" charset="-122"/>
              </a:endParaRPr>
            </a:p>
            <a:p>
              <a:pPr algn="ctr"/>
              <a:r>
                <a:rPr lang="zh-CN" altLang="en-US" sz="1200" dirty="0">
                  <a:solidFill>
                    <a:schemeClr val="accent2"/>
                  </a:solidFill>
                  <a:latin typeface="Microsoft YaHei" panose="020B0503020204020204" pitchFamily="34" charset="-122"/>
                  <a:ea typeface="Microsoft YaHei" panose="020B0503020204020204" pitchFamily="34" charset="-122"/>
                </a:rPr>
                <a:t>主动对话</a:t>
              </a:r>
              <a:endParaRPr lang="en-US" altLang="zh-CN" sz="1200" dirty="0">
                <a:solidFill>
                  <a:schemeClr val="accent2"/>
                </a:solidFill>
                <a:latin typeface="Microsoft YaHei" panose="020B0503020204020204" pitchFamily="34" charset="-122"/>
                <a:ea typeface="Microsoft YaHei" panose="020B0503020204020204" pitchFamily="34" charset="-122"/>
              </a:endParaRPr>
            </a:p>
            <a:p>
              <a:pPr algn="ctr"/>
              <a:r>
                <a:rPr lang="zh-CN" altLang="en-US" sz="1200" dirty="0">
                  <a:solidFill>
                    <a:schemeClr val="accent2"/>
                  </a:solidFill>
                  <a:latin typeface="Microsoft YaHei" panose="020B0503020204020204" pitchFamily="34" charset="-122"/>
                  <a:ea typeface="Microsoft YaHei" panose="020B0503020204020204" pitchFamily="34" charset="-122"/>
                </a:rPr>
                <a:t>积极倾听</a:t>
              </a:r>
              <a:endParaRPr lang="en-US" sz="1200" dirty="0">
                <a:solidFill>
                  <a:schemeClr val="accent2"/>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71921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5"/>
                                        </p:tgtEl>
                                        <p:attrNameLst>
                                          <p:attrName>style.visibility</p:attrName>
                                        </p:attrNameLst>
                                      </p:cBhvr>
                                      <p:to>
                                        <p:strVal val="visible"/>
                                      </p:to>
                                    </p:set>
                                    <p:animEffect transition="in" filter="fade">
                                      <p:cBhvr>
                                        <p:cTn id="7" dur="500"/>
                                        <p:tgtEl>
                                          <p:spTgt spid="6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3"/>
                                        </p:tgtEl>
                                        <p:attrNameLst>
                                          <p:attrName>style.visibility</p:attrName>
                                        </p:attrNameLst>
                                      </p:cBhvr>
                                      <p:to>
                                        <p:strVal val="visible"/>
                                      </p:to>
                                    </p:set>
                                    <p:animEffect transition="in" filter="fade">
                                      <p:cBhvr>
                                        <p:cTn id="22" dur="500"/>
                                        <p:tgtEl>
                                          <p:spTgt spid="61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A77E5-EF61-4AFC-8156-72F04C896C8F}"/>
              </a:ext>
            </a:extLst>
          </p:cNvPr>
          <p:cNvSpPr>
            <a:spLocks noGrp="1"/>
          </p:cNvSpPr>
          <p:nvPr>
            <p:ph type="title"/>
          </p:nvPr>
        </p:nvSpPr>
        <p:spPr/>
        <p:txBody>
          <a:bodyPr/>
          <a:lstStyle/>
          <a:p>
            <a:r>
              <a:rPr lang="en-US" dirty="0"/>
              <a:t>Case analysis</a:t>
            </a:r>
          </a:p>
        </p:txBody>
      </p:sp>
      <p:pic>
        <p:nvPicPr>
          <p:cNvPr id="5" name="Picture 4">
            <a:extLst>
              <a:ext uri="{FF2B5EF4-FFF2-40B4-BE49-F238E27FC236}">
                <a16:creationId xmlns:a16="http://schemas.microsoft.com/office/drawing/2014/main" id="{8BEAEEA7-91C9-4132-893E-B44CE5DCD054}"/>
              </a:ext>
            </a:extLst>
          </p:cNvPr>
          <p:cNvPicPr>
            <a:picLocks noChangeAspect="1"/>
          </p:cNvPicPr>
          <p:nvPr/>
        </p:nvPicPr>
        <p:blipFill>
          <a:blip r:embed="rId3"/>
          <a:stretch>
            <a:fillRect/>
          </a:stretch>
        </p:blipFill>
        <p:spPr>
          <a:xfrm>
            <a:off x="141789" y="2306502"/>
            <a:ext cx="2847935" cy="1421192"/>
          </a:xfrm>
          <a:prstGeom prst="rect">
            <a:avLst/>
          </a:prstGeom>
        </p:spPr>
      </p:pic>
      <p:pic>
        <p:nvPicPr>
          <p:cNvPr id="7" name="Picture 6">
            <a:extLst>
              <a:ext uri="{FF2B5EF4-FFF2-40B4-BE49-F238E27FC236}">
                <a16:creationId xmlns:a16="http://schemas.microsoft.com/office/drawing/2014/main" id="{516107AE-7724-4C85-A017-DC3553572579}"/>
              </a:ext>
            </a:extLst>
          </p:cNvPr>
          <p:cNvPicPr>
            <a:picLocks noChangeAspect="1"/>
          </p:cNvPicPr>
          <p:nvPr/>
        </p:nvPicPr>
        <p:blipFill>
          <a:blip r:embed="rId4"/>
          <a:stretch>
            <a:fillRect/>
          </a:stretch>
        </p:blipFill>
        <p:spPr>
          <a:xfrm>
            <a:off x="141789" y="4265898"/>
            <a:ext cx="2847935" cy="1555892"/>
          </a:xfrm>
          <a:prstGeom prst="rect">
            <a:avLst/>
          </a:prstGeom>
        </p:spPr>
      </p:pic>
      <p:pic>
        <p:nvPicPr>
          <p:cNvPr id="9" name="Picture 8">
            <a:extLst>
              <a:ext uri="{FF2B5EF4-FFF2-40B4-BE49-F238E27FC236}">
                <a16:creationId xmlns:a16="http://schemas.microsoft.com/office/drawing/2014/main" id="{0BF824DD-5503-4A29-BCC8-1436C0A030AE}"/>
              </a:ext>
            </a:extLst>
          </p:cNvPr>
          <p:cNvPicPr>
            <a:picLocks noChangeAspect="1"/>
          </p:cNvPicPr>
          <p:nvPr/>
        </p:nvPicPr>
        <p:blipFill>
          <a:blip r:embed="rId5"/>
          <a:stretch>
            <a:fillRect/>
          </a:stretch>
        </p:blipFill>
        <p:spPr>
          <a:xfrm>
            <a:off x="3209598" y="1459279"/>
            <a:ext cx="2886402" cy="1471685"/>
          </a:xfrm>
          <a:prstGeom prst="rect">
            <a:avLst/>
          </a:prstGeom>
        </p:spPr>
      </p:pic>
      <p:pic>
        <p:nvPicPr>
          <p:cNvPr id="11" name="Picture 10">
            <a:extLst>
              <a:ext uri="{FF2B5EF4-FFF2-40B4-BE49-F238E27FC236}">
                <a16:creationId xmlns:a16="http://schemas.microsoft.com/office/drawing/2014/main" id="{06DB2364-1237-404A-9704-7BE4DC05A78F}"/>
              </a:ext>
            </a:extLst>
          </p:cNvPr>
          <p:cNvPicPr>
            <a:picLocks noChangeAspect="1"/>
          </p:cNvPicPr>
          <p:nvPr/>
        </p:nvPicPr>
        <p:blipFill>
          <a:blip r:embed="rId6"/>
          <a:stretch>
            <a:fillRect/>
          </a:stretch>
        </p:blipFill>
        <p:spPr>
          <a:xfrm>
            <a:off x="3209598" y="3289276"/>
            <a:ext cx="3038639" cy="1471684"/>
          </a:xfrm>
          <a:prstGeom prst="rect">
            <a:avLst/>
          </a:prstGeom>
        </p:spPr>
      </p:pic>
      <p:pic>
        <p:nvPicPr>
          <p:cNvPr id="13" name="Picture 12">
            <a:extLst>
              <a:ext uri="{FF2B5EF4-FFF2-40B4-BE49-F238E27FC236}">
                <a16:creationId xmlns:a16="http://schemas.microsoft.com/office/drawing/2014/main" id="{7CCA7DB1-A11C-4495-B259-33F459F26BFF}"/>
              </a:ext>
            </a:extLst>
          </p:cNvPr>
          <p:cNvPicPr>
            <a:picLocks noChangeAspect="1"/>
          </p:cNvPicPr>
          <p:nvPr/>
        </p:nvPicPr>
        <p:blipFill>
          <a:blip r:embed="rId7"/>
          <a:stretch>
            <a:fillRect/>
          </a:stretch>
        </p:blipFill>
        <p:spPr>
          <a:xfrm>
            <a:off x="6380891" y="4213368"/>
            <a:ext cx="3038754" cy="1659673"/>
          </a:xfrm>
          <a:prstGeom prst="rect">
            <a:avLst/>
          </a:prstGeom>
        </p:spPr>
      </p:pic>
      <p:pic>
        <p:nvPicPr>
          <p:cNvPr id="15" name="Picture 14">
            <a:extLst>
              <a:ext uri="{FF2B5EF4-FFF2-40B4-BE49-F238E27FC236}">
                <a16:creationId xmlns:a16="http://schemas.microsoft.com/office/drawing/2014/main" id="{2B55A132-95E1-4D6A-BEA5-451DC277BA03}"/>
              </a:ext>
            </a:extLst>
          </p:cNvPr>
          <p:cNvPicPr>
            <a:picLocks noChangeAspect="1"/>
          </p:cNvPicPr>
          <p:nvPr/>
        </p:nvPicPr>
        <p:blipFill>
          <a:blip r:embed="rId8"/>
          <a:stretch>
            <a:fillRect/>
          </a:stretch>
        </p:blipFill>
        <p:spPr>
          <a:xfrm>
            <a:off x="3209598" y="4972894"/>
            <a:ext cx="3089471" cy="1697792"/>
          </a:xfrm>
          <a:prstGeom prst="rect">
            <a:avLst/>
          </a:prstGeom>
        </p:spPr>
      </p:pic>
      <p:pic>
        <p:nvPicPr>
          <p:cNvPr id="17" name="Picture 16">
            <a:extLst>
              <a:ext uri="{FF2B5EF4-FFF2-40B4-BE49-F238E27FC236}">
                <a16:creationId xmlns:a16="http://schemas.microsoft.com/office/drawing/2014/main" id="{7AF7CDC6-430C-4BCA-9509-44011FE5730A}"/>
              </a:ext>
            </a:extLst>
          </p:cNvPr>
          <p:cNvPicPr>
            <a:picLocks noChangeAspect="1"/>
          </p:cNvPicPr>
          <p:nvPr/>
        </p:nvPicPr>
        <p:blipFill>
          <a:blip r:embed="rId9"/>
          <a:stretch>
            <a:fillRect/>
          </a:stretch>
        </p:blipFill>
        <p:spPr>
          <a:xfrm>
            <a:off x="6380890" y="2053324"/>
            <a:ext cx="2925440" cy="1933606"/>
          </a:xfrm>
          <a:prstGeom prst="rect">
            <a:avLst/>
          </a:prstGeom>
        </p:spPr>
      </p:pic>
      <p:pic>
        <p:nvPicPr>
          <p:cNvPr id="19" name="Picture 18">
            <a:extLst>
              <a:ext uri="{FF2B5EF4-FFF2-40B4-BE49-F238E27FC236}">
                <a16:creationId xmlns:a16="http://schemas.microsoft.com/office/drawing/2014/main" id="{DE7EE917-6B47-4E88-9002-BE45DFD48BF1}"/>
              </a:ext>
            </a:extLst>
          </p:cNvPr>
          <p:cNvPicPr>
            <a:picLocks noChangeAspect="1"/>
          </p:cNvPicPr>
          <p:nvPr/>
        </p:nvPicPr>
        <p:blipFill>
          <a:blip r:embed="rId10"/>
          <a:stretch>
            <a:fillRect/>
          </a:stretch>
        </p:blipFill>
        <p:spPr>
          <a:xfrm>
            <a:off x="9419645" y="361275"/>
            <a:ext cx="2647334" cy="1787189"/>
          </a:xfrm>
          <a:prstGeom prst="rect">
            <a:avLst/>
          </a:prstGeom>
        </p:spPr>
      </p:pic>
      <p:pic>
        <p:nvPicPr>
          <p:cNvPr id="21" name="Picture 20">
            <a:extLst>
              <a:ext uri="{FF2B5EF4-FFF2-40B4-BE49-F238E27FC236}">
                <a16:creationId xmlns:a16="http://schemas.microsoft.com/office/drawing/2014/main" id="{20607E68-0AE3-49B8-85F0-1817FD9767D1}"/>
              </a:ext>
            </a:extLst>
          </p:cNvPr>
          <p:cNvPicPr>
            <a:picLocks noChangeAspect="1"/>
          </p:cNvPicPr>
          <p:nvPr/>
        </p:nvPicPr>
        <p:blipFill>
          <a:blip r:embed="rId11"/>
          <a:stretch>
            <a:fillRect/>
          </a:stretch>
        </p:blipFill>
        <p:spPr>
          <a:xfrm>
            <a:off x="9456755" y="2514061"/>
            <a:ext cx="2573113" cy="2195476"/>
          </a:xfrm>
          <a:prstGeom prst="rect">
            <a:avLst/>
          </a:prstGeom>
        </p:spPr>
      </p:pic>
      <p:pic>
        <p:nvPicPr>
          <p:cNvPr id="23" name="Picture 22">
            <a:extLst>
              <a:ext uri="{FF2B5EF4-FFF2-40B4-BE49-F238E27FC236}">
                <a16:creationId xmlns:a16="http://schemas.microsoft.com/office/drawing/2014/main" id="{22DC3B82-DD52-4286-BB0F-D3E020A56F13}"/>
              </a:ext>
            </a:extLst>
          </p:cNvPr>
          <p:cNvPicPr>
            <a:picLocks noChangeAspect="1"/>
          </p:cNvPicPr>
          <p:nvPr/>
        </p:nvPicPr>
        <p:blipFill>
          <a:blip r:embed="rId12"/>
          <a:stretch>
            <a:fillRect/>
          </a:stretch>
        </p:blipFill>
        <p:spPr>
          <a:xfrm>
            <a:off x="9528890" y="5085312"/>
            <a:ext cx="2500978" cy="1585374"/>
          </a:xfrm>
          <a:prstGeom prst="rect">
            <a:avLst/>
          </a:prstGeom>
        </p:spPr>
      </p:pic>
    </p:spTree>
    <p:extLst>
      <p:ext uri="{BB962C8B-B14F-4D97-AF65-F5344CB8AC3E}">
        <p14:creationId xmlns:p14="http://schemas.microsoft.com/office/powerpoint/2010/main" val="45601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2771D17-0B4E-4E01-ABBB-138F0525A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59EA8-D247-4924-9907-F6153912C1F9}"/>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Sharing</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08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 name="Oval 148">
            <a:extLst>
              <a:ext uri="{FF2B5EF4-FFF2-40B4-BE49-F238E27FC236}">
                <a16:creationId xmlns:a16="http://schemas.microsoft.com/office/drawing/2014/main" id="{FD451EE1-06AB-4684-8B7A-59133962C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17" y="2121408"/>
            <a:ext cx="2615184" cy="2615184"/>
          </a:xfrm>
          <a:prstGeom prst="ellipse">
            <a:avLst/>
          </a:prstGeom>
          <a:noFill/>
          <a:ln w="317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402D69F-ABEF-47E0-B154-C6656A2B3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See the source image">
            <a:extLst>
              <a:ext uri="{FF2B5EF4-FFF2-40B4-BE49-F238E27FC236}">
                <a16:creationId xmlns:a16="http://schemas.microsoft.com/office/drawing/2014/main" id="{0D7771B7-10ED-4D00-AEF5-647078E2C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575" y="1133475"/>
            <a:ext cx="1857375" cy="889000"/>
          </a:xfrm>
          <a:prstGeom prst="rect">
            <a:avLst/>
          </a:prstGeom>
          <a:extLst>
            <a:ext uri="{909E8E84-426E-40DD-AFC4-6F175D3DCCD1}">
              <a14:hiddenFill xmlns:a14="http://schemas.microsoft.com/office/drawing/2010/main">
                <a:solidFill>
                  <a:srgbClr val="FFFFFF"/>
                </a:solidFill>
              </a14:hiddenFill>
            </a:ext>
          </a:extLst>
        </p:spPr>
      </p:pic>
      <p:pic>
        <p:nvPicPr>
          <p:cNvPr id="5122" name="Picture 2" descr="See the source image">
            <a:extLst>
              <a:ext uri="{FF2B5EF4-FFF2-40B4-BE49-F238E27FC236}">
                <a16:creationId xmlns:a16="http://schemas.microsoft.com/office/drawing/2014/main" id="{1BD7A902-6824-4DC4-964B-A65389DEA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5338" y="1133475"/>
            <a:ext cx="1370013" cy="889000"/>
          </a:xfrm>
          <a:prstGeom prst="rect">
            <a:avLst/>
          </a:prstGeom>
          <a:extLst>
            <a:ext uri="{909E8E84-426E-40DD-AFC4-6F175D3DCCD1}">
              <a14:hiddenFill xmlns:a14="http://schemas.microsoft.com/office/drawing/2010/main">
                <a:solidFill>
                  <a:srgbClr val="FFFFFF"/>
                </a:solidFill>
              </a14:hiddenFill>
            </a:ext>
          </a:extLst>
        </p:spPr>
      </p:pic>
      <p:pic>
        <p:nvPicPr>
          <p:cNvPr id="5128" name="Picture 8" descr="See the source image">
            <a:extLst>
              <a:ext uri="{FF2B5EF4-FFF2-40B4-BE49-F238E27FC236}">
                <a16:creationId xmlns:a16="http://schemas.microsoft.com/office/drawing/2014/main" id="{1AACC4A4-A90F-44E1-A7C0-F921F05D04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575" y="2074863"/>
            <a:ext cx="3279775" cy="1689100"/>
          </a:xfrm>
          <a:prstGeom prst="rect">
            <a:avLst/>
          </a:prstGeom>
          <a:extLst>
            <a:ext uri="{909E8E84-426E-40DD-AFC4-6F175D3DCCD1}">
              <a14:hiddenFill xmlns:a14="http://schemas.microsoft.com/office/drawing/2010/main">
                <a:solidFill>
                  <a:srgbClr val="FFFFFF"/>
                </a:solidFill>
              </a14:hiddenFill>
            </a:ext>
          </a:extLst>
        </p:spPr>
      </p:pic>
      <p:pic>
        <p:nvPicPr>
          <p:cNvPr id="5126" name="Picture 6" descr="See the source image">
            <a:extLst>
              <a:ext uri="{FF2B5EF4-FFF2-40B4-BE49-F238E27FC236}">
                <a16:creationId xmlns:a16="http://schemas.microsoft.com/office/drawing/2014/main" id="{C8E4F705-D049-4E6D-8A0A-3385DB8B0D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9300" y="3816350"/>
            <a:ext cx="2438400" cy="1592263"/>
          </a:xfrm>
          <a:prstGeom prst="rect">
            <a:avLst/>
          </a:prstGeom>
          <a:extLst>
            <a:ext uri="{909E8E84-426E-40DD-AFC4-6F175D3DCCD1}">
              <a14:hiddenFill xmlns:a14="http://schemas.microsoft.com/office/drawing/2010/main">
                <a:solidFill>
                  <a:srgbClr val="FFFFFF"/>
                </a:solidFill>
              </a14:hiddenFill>
            </a:ext>
          </a:extLst>
        </p:spPr>
      </p:pic>
      <p:pic>
        <p:nvPicPr>
          <p:cNvPr id="5132" name="Picture 12" descr="See the source image">
            <a:extLst>
              <a:ext uri="{FF2B5EF4-FFF2-40B4-BE49-F238E27FC236}">
                <a16:creationId xmlns:a16="http://schemas.microsoft.com/office/drawing/2014/main" id="{14E4CC91-48BD-4C63-8D70-C8F137CBB9B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349" r="23568"/>
          <a:stretch/>
        </p:blipFill>
        <p:spPr bwMode="auto">
          <a:xfrm>
            <a:off x="9590088" y="3816350"/>
            <a:ext cx="1465263" cy="1592263"/>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4334B-2942-408F-B930-96AB1E2960C2}"/>
              </a:ext>
            </a:extLst>
          </p:cNvPr>
          <p:cNvSpPr>
            <a:spLocks noGrp="1"/>
          </p:cNvSpPr>
          <p:nvPr>
            <p:ph type="title"/>
          </p:nvPr>
        </p:nvSpPr>
        <p:spPr>
          <a:xfrm>
            <a:off x="796009" y="2286000"/>
            <a:ext cx="2286000" cy="2286000"/>
          </a:xfrm>
          <a:prstGeom prst="ellipse">
            <a:avLst/>
          </a:prstGeom>
          <a:solidFill>
            <a:schemeClr val="tx1">
              <a:lumMod val="75000"/>
              <a:lumOff val="25000"/>
            </a:schemeClr>
          </a:solidFill>
          <a:ln>
            <a:noFill/>
          </a:ln>
        </p:spPr>
        <p:txBody>
          <a:bodyPr vert="horz" lIns="91440" tIns="45720" rIns="91440" bIns="45720" rtlCol="0" anchor="ctr">
            <a:normAutofit/>
          </a:bodyPr>
          <a:lstStyle/>
          <a:p>
            <a:pPr algn="ctr"/>
            <a:r>
              <a:rPr lang="en-US" sz="2000" kern="1200">
                <a:solidFill>
                  <a:schemeClr val="bg1"/>
                </a:solidFill>
                <a:latin typeface="+mj-lt"/>
                <a:ea typeface="+mj-ea"/>
                <a:cs typeface="+mj-cs"/>
              </a:rPr>
              <a:t>Sharing</a:t>
            </a:r>
          </a:p>
        </p:txBody>
      </p:sp>
      <p:grpSp>
        <p:nvGrpSpPr>
          <p:cNvPr id="5" name="Group 4">
            <a:extLst>
              <a:ext uri="{FF2B5EF4-FFF2-40B4-BE49-F238E27FC236}">
                <a16:creationId xmlns:a16="http://schemas.microsoft.com/office/drawing/2014/main" id="{DDCEFA61-159F-4CF1-8BC0-9BEF38919BFF}"/>
              </a:ext>
            </a:extLst>
          </p:cNvPr>
          <p:cNvGrpSpPr/>
          <p:nvPr/>
        </p:nvGrpSpPr>
        <p:grpSpPr>
          <a:xfrm>
            <a:off x="4360863" y="1133475"/>
            <a:ext cx="3362325" cy="2630488"/>
            <a:chOff x="4360863" y="1133475"/>
            <a:chExt cx="3362325" cy="2630488"/>
          </a:xfrm>
        </p:grpSpPr>
        <p:pic>
          <p:nvPicPr>
            <p:cNvPr id="5136" name="Picture 16" descr="See the source image">
              <a:extLst>
                <a:ext uri="{FF2B5EF4-FFF2-40B4-BE49-F238E27FC236}">
                  <a16:creationId xmlns:a16="http://schemas.microsoft.com/office/drawing/2014/main" id="{53BA0EB1-AFA2-45C7-99F2-67864D7E5C7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 b="11574"/>
            <a:stretch/>
          </p:blipFill>
          <p:spPr bwMode="auto">
            <a:xfrm>
              <a:off x="4360863" y="1133475"/>
              <a:ext cx="3362325" cy="2630488"/>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7D7DBF-3A96-41B4-AEBA-64EE51D0242C}"/>
                </a:ext>
              </a:extLst>
            </p:cNvPr>
            <p:cNvSpPr txBox="1"/>
            <p:nvPr/>
          </p:nvSpPr>
          <p:spPr>
            <a:xfrm>
              <a:off x="5229801" y="3299770"/>
              <a:ext cx="1732397" cy="369332"/>
            </a:xfrm>
            <a:prstGeom prst="rect">
              <a:avLst/>
            </a:prstGeom>
            <a:noFill/>
          </p:spPr>
          <p:txBody>
            <a:bodyPr wrap="none" rtlCol="0">
              <a:spAutoFit/>
            </a:bodyPr>
            <a:lstStyle/>
            <a:p>
              <a:r>
                <a:rPr lang="en-US" dirty="0"/>
                <a:t>Nordic countries</a:t>
              </a:r>
            </a:p>
          </p:txBody>
        </p:sp>
      </p:grpSp>
      <p:grpSp>
        <p:nvGrpSpPr>
          <p:cNvPr id="8" name="Group 7">
            <a:extLst>
              <a:ext uri="{FF2B5EF4-FFF2-40B4-BE49-F238E27FC236}">
                <a16:creationId xmlns:a16="http://schemas.microsoft.com/office/drawing/2014/main" id="{13D6E7AC-FC4A-4A3C-85F1-2E4F58DB8FD3}"/>
              </a:ext>
            </a:extLst>
          </p:cNvPr>
          <p:cNvGrpSpPr/>
          <p:nvPr/>
        </p:nvGrpSpPr>
        <p:grpSpPr>
          <a:xfrm>
            <a:off x="4360863" y="3816350"/>
            <a:ext cx="2686050" cy="1900040"/>
            <a:chOff x="4360863" y="3816350"/>
            <a:chExt cx="2686050" cy="1900040"/>
          </a:xfrm>
        </p:grpSpPr>
        <p:pic>
          <p:nvPicPr>
            <p:cNvPr id="5134" name="Picture 14" descr="See the source image">
              <a:extLst>
                <a:ext uri="{FF2B5EF4-FFF2-40B4-BE49-F238E27FC236}">
                  <a16:creationId xmlns:a16="http://schemas.microsoft.com/office/drawing/2014/main" id="{E46AC649-85E4-4AF7-8395-A787CEACE6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0863" y="3816350"/>
              <a:ext cx="2686050" cy="1592263"/>
            </a:xfrm>
            <a:prstGeom prst="rect">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A10B9C-6AAD-41D5-A1CC-A11ADDC7A225}"/>
                </a:ext>
              </a:extLst>
            </p:cNvPr>
            <p:cNvSpPr txBox="1"/>
            <p:nvPr/>
          </p:nvSpPr>
          <p:spPr>
            <a:xfrm>
              <a:off x="5042546" y="5408613"/>
              <a:ext cx="1192955" cy="307777"/>
            </a:xfrm>
            <a:prstGeom prst="rect">
              <a:avLst/>
            </a:prstGeom>
            <a:noFill/>
          </p:spPr>
          <p:txBody>
            <a:bodyPr wrap="none" rtlCol="0">
              <a:spAutoFit/>
            </a:bodyPr>
            <a:lstStyle/>
            <a:p>
              <a:r>
                <a:rPr lang="en-US" sz="1400" b="0" i="0" dirty="0">
                  <a:solidFill>
                    <a:srgbClr val="3A3B4F"/>
                  </a:solidFill>
                  <a:effectLst/>
                  <a:latin typeface="Roboto Slab" pitchFamily="2" charset="0"/>
                </a:rPr>
                <a:t>Jante’s Law</a:t>
              </a:r>
            </a:p>
          </p:txBody>
        </p:sp>
      </p:grpSp>
    </p:spTree>
    <p:extLst>
      <p:ext uri="{BB962C8B-B14F-4D97-AF65-F5344CB8AC3E}">
        <p14:creationId xmlns:p14="http://schemas.microsoft.com/office/powerpoint/2010/main" val="32631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animEffect transition="in" filter="fade">
                                      <p:cBhvr>
                                        <p:cTn id="27" dur="500"/>
                                        <p:tgtEl>
                                          <p:spTgt spid="51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32"/>
                                        </p:tgtEl>
                                        <p:attrNameLst>
                                          <p:attrName>style.visibility</p:attrName>
                                        </p:attrNameLst>
                                      </p:cBhvr>
                                      <p:to>
                                        <p:strVal val="visible"/>
                                      </p:to>
                                    </p:set>
                                    <p:animEffect transition="in" filter="fade">
                                      <p:cBhvr>
                                        <p:cTn id="32" dur="500"/>
                                        <p:tgtEl>
                                          <p:spTgt spid="51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28"/>
                                        </p:tgtEl>
                                        <p:attrNameLst>
                                          <p:attrName>style.visibility</p:attrName>
                                        </p:attrNameLst>
                                      </p:cBhvr>
                                      <p:to>
                                        <p:strVal val="visible"/>
                                      </p:to>
                                    </p:set>
                                    <p:animEffect transition="in" filter="fade">
                                      <p:cBhvr>
                                        <p:cTn id="37"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954E0-664A-4B47-BCDB-B2DD5B905AB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3200" kern="1200">
                <a:solidFill>
                  <a:schemeClr val="bg1"/>
                </a:solidFill>
                <a:latin typeface="+mj-lt"/>
                <a:ea typeface="+mj-ea"/>
                <a:cs typeface="+mj-cs"/>
              </a:rPr>
              <a:t>Cultures see each other…</a:t>
            </a:r>
            <a:endParaRPr lang="en-US" sz="3200" kern="1200">
              <a:solidFill>
                <a:schemeClr val="bg1"/>
              </a:solidFill>
              <a:latin typeface="+mj-lt"/>
              <a:ea typeface="+mj-ea"/>
              <a:cs typeface="+mj-cs"/>
            </a:endParaRPr>
          </a:p>
        </p:txBody>
      </p:sp>
      <p:pic>
        <p:nvPicPr>
          <p:cNvPr id="4100" name="Picture 4" descr="Machine generated alternative text:&#10;Cultures see each other... &#10;Americans &#10;Arabs &#10;Ritualistic &#10;Chinese &#10;Japanese &#10;Americans &#10;Arabs &#10;Chinese &#10;Japanese &#10;Scandinavians &#10;Controlling Formal &#10;work-oriented &#10;Patronizing Religious &#10;callous &#10;consentient &#10;Participative &#10;Direct &#10;Pushy &#10;Power-centred &#10;Scandinavians &#10;Careful &#10;egalitarian &#10;Environmental &#10;Matter-of-fact &#10;Profit-centred Retorical Secretive &#10;Sexist ">
            <a:extLst>
              <a:ext uri="{FF2B5EF4-FFF2-40B4-BE49-F238E27FC236}">
                <a16:creationId xmlns:a16="http://schemas.microsoft.com/office/drawing/2014/main" id="{4F615556-ECF7-4555-BF86-5DF027F1FD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758"/>
          <a:stretch/>
        </p:blipFill>
        <p:spPr bwMode="auto">
          <a:xfrm>
            <a:off x="1787962" y="2411604"/>
            <a:ext cx="8616075" cy="365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28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76"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ee the source image">
            <a:extLst>
              <a:ext uri="{FF2B5EF4-FFF2-40B4-BE49-F238E27FC236}">
                <a16:creationId xmlns:a16="http://schemas.microsoft.com/office/drawing/2014/main" id="{41C73F17-8FCD-4B60-AE9C-1C376D6131B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6822" b="859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F801FC-AE9F-4AD4-A18D-BDED9AA74FD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Success</a:t>
            </a:r>
          </a:p>
        </p:txBody>
      </p:sp>
    </p:spTree>
    <p:extLst>
      <p:ext uri="{BB962C8B-B14F-4D97-AF65-F5344CB8AC3E}">
        <p14:creationId xmlns:p14="http://schemas.microsoft.com/office/powerpoint/2010/main" val="32558912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6" descr="A group of people in a circle&#10;&#10;Description automatically generated with low confidence">
            <a:extLst>
              <a:ext uri="{FF2B5EF4-FFF2-40B4-BE49-F238E27FC236}">
                <a16:creationId xmlns:a16="http://schemas.microsoft.com/office/drawing/2014/main" id="{72E3216D-3D7E-451B-95AC-D44554F9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36" b="379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7" name="Straight Connector 1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002287E-C582-4151-A9AA-D11D5071247F}"/>
              </a:ext>
            </a:extLst>
          </p:cNvPr>
          <p:cNvSpPr txBox="1"/>
          <p:nvPr/>
        </p:nvSpPr>
        <p:spPr>
          <a:xfrm>
            <a:off x="583410" y="3169648"/>
            <a:ext cx="4850352" cy="2619839"/>
          </a:xfrm>
          <a:prstGeom prst="rect">
            <a:avLst/>
          </a:prstGeom>
        </p:spPr>
        <p:txBody>
          <a:bodyPr vert="horz" lIns="91440" tIns="45720" rIns="91440" bIns="45720" rtlCol="0" anchor="ctr">
            <a:normAutofit/>
          </a:bodyPr>
          <a:lstStyle/>
          <a:p>
            <a:pPr>
              <a:lnSpc>
                <a:spcPct val="90000"/>
              </a:lnSpc>
              <a:spcAft>
                <a:spcPts val="600"/>
              </a:spcAft>
            </a:pPr>
            <a:r>
              <a:rPr lang="en-US" altLang="zh-CN" sz="8000" dirty="0"/>
              <a:t>Thank You!</a:t>
            </a:r>
            <a:endParaRPr lang="en-US" sz="8000" dirty="0"/>
          </a:p>
        </p:txBody>
      </p:sp>
    </p:spTree>
    <p:extLst>
      <p:ext uri="{BB962C8B-B14F-4D97-AF65-F5344CB8AC3E}">
        <p14:creationId xmlns:p14="http://schemas.microsoft.com/office/powerpoint/2010/main" val="1714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1DD5-958A-493D-9282-2A6208E9A0C1}"/>
              </a:ext>
            </a:extLst>
          </p:cNvPr>
          <p:cNvSpPr>
            <a:spLocks noGrp="1"/>
          </p:cNvSpPr>
          <p:nvPr>
            <p:ph type="title"/>
          </p:nvPr>
        </p:nvSpPr>
        <p:spPr/>
        <p:txBody>
          <a:bodyPr/>
          <a:lstStyle/>
          <a:p>
            <a:r>
              <a:rPr lang="en-US" altLang="zh-CN" sz="4400" dirty="0"/>
              <a:t>Cross-cultural communication</a:t>
            </a:r>
            <a:endParaRPr lang="en-US" dirty="0"/>
          </a:p>
        </p:txBody>
      </p:sp>
      <p:pic>
        <p:nvPicPr>
          <p:cNvPr id="1026" name="Picture 2">
            <a:extLst>
              <a:ext uri="{FF2B5EF4-FFF2-40B4-BE49-F238E27FC236}">
                <a16:creationId xmlns:a16="http://schemas.microsoft.com/office/drawing/2014/main" id="{DDD17E0A-0BEF-46E3-BFF3-3E913E4CD0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94" b="11502"/>
          <a:stretch/>
        </p:blipFill>
        <p:spPr bwMode="auto">
          <a:xfrm>
            <a:off x="2508575" y="1690688"/>
            <a:ext cx="6264364" cy="473613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a:extLst>
              <a:ext uri="{FF2B5EF4-FFF2-40B4-BE49-F238E27FC236}">
                <a16:creationId xmlns:a16="http://schemas.microsoft.com/office/drawing/2014/main" id="{1FCE9B08-41AF-4416-BF1D-574BF51DD83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5107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7EE56E-4D5E-4FE2-8375-1136E9A029FE}"/>
              </a:ext>
            </a:extLst>
          </p:cNvPr>
          <p:cNvPicPr>
            <a:picLocks noChangeAspect="1"/>
          </p:cNvPicPr>
          <p:nvPr/>
        </p:nvPicPr>
        <p:blipFill rotWithShape="1">
          <a:blip r:embed="rId3"/>
          <a:srcRect t="13759"/>
          <a:stretch/>
        </p:blipFill>
        <p:spPr>
          <a:xfrm>
            <a:off x="1383958" y="2651780"/>
            <a:ext cx="4832010" cy="2851900"/>
          </a:xfrm>
          <a:prstGeom prst="rect">
            <a:avLst/>
          </a:prstGeom>
        </p:spPr>
      </p:pic>
      <p:pic>
        <p:nvPicPr>
          <p:cNvPr id="6" name="Picture 5">
            <a:extLst>
              <a:ext uri="{FF2B5EF4-FFF2-40B4-BE49-F238E27FC236}">
                <a16:creationId xmlns:a16="http://schemas.microsoft.com/office/drawing/2014/main" id="{19317721-FB25-40E6-8808-21439768C756}"/>
              </a:ext>
            </a:extLst>
          </p:cNvPr>
          <p:cNvPicPr>
            <a:picLocks noChangeAspect="1"/>
          </p:cNvPicPr>
          <p:nvPr/>
        </p:nvPicPr>
        <p:blipFill rotWithShape="1">
          <a:blip r:embed="rId4"/>
          <a:srcRect l="-1" t="1647" r="1259" b="1385"/>
          <a:stretch/>
        </p:blipFill>
        <p:spPr>
          <a:xfrm>
            <a:off x="8212914" y="2567694"/>
            <a:ext cx="3146177" cy="3205425"/>
          </a:xfrm>
          <a:prstGeom prst="rect">
            <a:avLst/>
          </a:prstGeom>
        </p:spPr>
      </p:pic>
      <p:sp>
        <p:nvSpPr>
          <p:cNvPr id="7" name="Title 1">
            <a:extLst>
              <a:ext uri="{FF2B5EF4-FFF2-40B4-BE49-F238E27FC236}">
                <a16:creationId xmlns:a16="http://schemas.microsoft.com/office/drawing/2014/main" id="{65537449-FFB5-4D70-ABAB-2D5941BBE11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Culture </a:t>
            </a:r>
            <a:endParaRPr lang="en-US" dirty="0"/>
          </a:p>
        </p:txBody>
      </p:sp>
    </p:spTree>
    <p:extLst>
      <p:ext uri="{BB962C8B-B14F-4D97-AF65-F5344CB8AC3E}">
        <p14:creationId xmlns:p14="http://schemas.microsoft.com/office/powerpoint/2010/main" val="33117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F63672-09CB-4303-A9E4-205FE47838CF}"/>
              </a:ext>
            </a:extLst>
          </p:cNvPr>
          <p:cNvPicPr>
            <a:picLocks noChangeAspect="1"/>
          </p:cNvPicPr>
          <p:nvPr/>
        </p:nvPicPr>
        <p:blipFill rotWithShape="1">
          <a:blip r:embed="rId3"/>
          <a:srcRect t="10010"/>
          <a:stretch/>
        </p:blipFill>
        <p:spPr>
          <a:xfrm>
            <a:off x="2190158" y="643467"/>
            <a:ext cx="7811684" cy="5571065"/>
          </a:xfrm>
          <a:prstGeom prst="rect">
            <a:avLst/>
          </a:prstGeom>
          <a:ln>
            <a:noFill/>
          </a:ln>
        </p:spPr>
      </p:pic>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249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48FF-456B-4D7E-B069-4E8C88F6CDC5}"/>
              </a:ext>
            </a:extLst>
          </p:cNvPr>
          <p:cNvSpPr>
            <a:spLocks noGrp="1"/>
          </p:cNvSpPr>
          <p:nvPr>
            <p:ph type="title"/>
          </p:nvPr>
        </p:nvSpPr>
        <p:spPr/>
        <p:txBody>
          <a:bodyPr>
            <a:normAutofit/>
          </a:bodyPr>
          <a:lstStyle/>
          <a:p>
            <a:r>
              <a:rPr lang="en-US" dirty="0"/>
              <a:t>Importance of Cross-Cultural Communication</a:t>
            </a:r>
            <a:br>
              <a:rPr lang="en-US" b="0" i="0" dirty="0">
                <a:solidFill>
                  <a:srgbClr val="000000"/>
                </a:solidFill>
                <a:effectLst/>
                <a:latin typeface="roboto" panose="02000000000000000000" pitchFamily="2" charset="0"/>
              </a:rPr>
            </a:br>
            <a:endParaRPr lang="en-US" dirty="0"/>
          </a:p>
        </p:txBody>
      </p:sp>
      <p:pic>
        <p:nvPicPr>
          <p:cNvPr id="2050" name="Picture 2">
            <a:extLst>
              <a:ext uri="{FF2B5EF4-FFF2-40B4-BE49-F238E27FC236}">
                <a16:creationId xmlns:a16="http://schemas.microsoft.com/office/drawing/2014/main" id="{87071A46-D462-4D92-987A-5C840B30A8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09" t="23956" r="12884" b="32822"/>
          <a:stretch/>
        </p:blipFill>
        <p:spPr bwMode="auto">
          <a:xfrm>
            <a:off x="100484" y="2615083"/>
            <a:ext cx="4818185" cy="29642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F376F739-C890-4830-8ACA-C3B03EED0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237" y="3286230"/>
            <a:ext cx="4198536" cy="20992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0A7D36D-DE87-429A-8B1A-B570BB30FB5C}"/>
              </a:ext>
            </a:extLst>
          </p:cNvPr>
          <p:cNvGrpSpPr/>
          <p:nvPr/>
        </p:nvGrpSpPr>
        <p:grpSpPr>
          <a:xfrm>
            <a:off x="5022050" y="1927487"/>
            <a:ext cx="2512022" cy="2029977"/>
            <a:chOff x="5022050" y="1927487"/>
            <a:chExt cx="2512022" cy="2029977"/>
          </a:xfrm>
        </p:grpSpPr>
        <p:pic>
          <p:nvPicPr>
            <p:cNvPr id="2054" name="Picture 6" descr="See the source image">
              <a:extLst>
                <a:ext uri="{FF2B5EF4-FFF2-40B4-BE49-F238E27FC236}">
                  <a16:creationId xmlns:a16="http://schemas.microsoft.com/office/drawing/2014/main" id="{B6A04671-9823-43F1-9A72-57D8C8E6D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2050" y="1927487"/>
              <a:ext cx="2512022" cy="16110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8A75F8-57B9-48BB-A9EE-869EE319EB72}"/>
                </a:ext>
              </a:extLst>
            </p:cNvPr>
            <p:cNvSpPr txBox="1"/>
            <p:nvPr/>
          </p:nvSpPr>
          <p:spPr>
            <a:xfrm>
              <a:off x="5580393" y="3588132"/>
              <a:ext cx="1111599"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商业价值</a:t>
              </a:r>
              <a:endParaRPr lang="en-US" altLang="zh-CN" dirty="0">
                <a:latin typeface="Microsoft YaHei" panose="020B0503020204020204" pitchFamily="34" charset="-122"/>
                <a:ea typeface="Microsoft YaHei" panose="020B0503020204020204" pitchFamily="34" charset="-122"/>
              </a:endParaRPr>
            </a:p>
          </p:txBody>
        </p:sp>
      </p:grpSp>
      <p:grpSp>
        <p:nvGrpSpPr>
          <p:cNvPr id="4" name="Group 3">
            <a:extLst>
              <a:ext uri="{FF2B5EF4-FFF2-40B4-BE49-F238E27FC236}">
                <a16:creationId xmlns:a16="http://schemas.microsoft.com/office/drawing/2014/main" id="{566A3BBF-53BF-4108-8751-1B347E38D6B0}"/>
              </a:ext>
            </a:extLst>
          </p:cNvPr>
          <p:cNvGrpSpPr/>
          <p:nvPr/>
        </p:nvGrpSpPr>
        <p:grpSpPr>
          <a:xfrm>
            <a:off x="4889295" y="4227128"/>
            <a:ext cx="2777532" cy="1847885"/>
            <a:chOff x="4889295" y="4227128"/>
            <a:chExt cx="2777532" cy="1847885"/>
          </a:xfrm>
        </p:grpSpPr>
        <p:pic>
          <p:nvPicPr>
            <p:cNvPr id="2056" name="Picture 8" descr="See the source image">
              <a:extLst>
                <a:ext uri="{FF2B5EF4-FFF2-40B4-BE49-F238E27FC236}">
                  <a16:creationId xmlns:a16="http://schemas.microsoft.com/office/drawing/2014/main" id="{4BDC1862-276C-4DF4-9591-EC286179954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889295" y="4227128"/>
              <a:ext cx="2777532" cy="1562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ADE6C26-A65F-44BE-922F-E7E2DBD5CA5F}"/>
                </a:ext>
              </a:extLst>
            </p:cNvPr>
            <p:cNvSpPr txBox="1"/>
            <p:nvPr/>
          </p:nvSpPr>
          <p:spPr>
            <a:xfrm>
              <a:off x="5643987" y="5705681"/>
              <a:ext cx="1268147"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情绪价值</a:t>
              </a:r>
              <a:endParaRPr lang="en-US" altLang="zh-CN"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1192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8F8D-6CF8-4EB8-A5FF-2846F8ABEA4A}"/>
              </a:ext>
            </a:extLst>
          </p:cNvPr>
          <p:cNvSpPr>
            <a:spLocks noGrp="1"/>
          </p:cNvSpPr>
          <p:nvPr>
            <p:ph type="title"/>
          </p:nvPr>
        </p:nvSpPr>
        <p:spPr/>
        <p:txBody>
          <a:bodyPr/>
          <a:lstStyle/>
          <a:p>
            <a:r>
              <a:rPr lang="en-US" dirty="0"/>
              <a:t>Cross-Cultural Communication Barriers</a:t>
            </a:r>
          </a:p>
        </p:txBody>
      </p:sp>
      <p:pic>
        <p:nvPicPr>
          <p:cNvPr id="3074" name="Picture 2" descr="See the source image">
            <a:extLst>
              <a:ext uri="{FF2B5EF4-FFF2-40B4-BE49-F238E27FC236}">
                <a16:creationId xmlns:a16="http://schemas.microsoft.com/office/drawing/2014/main" id="{63B30042-4C74-4975-B9C3-3EC082175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495" y="4473716"/>
            <a:ext cx="4394478" cy="21972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0" name="Group 9">
            <a:extLst>
              <a:ext uri="{FF2B5EF4-FFF2-40B4-BE49-F238E27FC236}">
                <a16:creationId xmlns:a16="http://schemas.microsoft.com/office/drawing/2014/main" id="{0E025F60-746C-4459-8722-C17288E4EE7D}"/>
              </a:ext>
            </a:extLst>
          </p:cNvPr>
          <p:cNvGrpSpPr/>
          <p:nvPr/>
        </p:nvGrpSpPr>
        <p:grpSpPr>
          <a:xfrm>
            <a:off x="760875" y="3777946"/>
            <a:ext cx="2600831" cy="2893009"/>
            <a:chOff x="1040005" y="1786013"/>
            <a:chExt cx="2600831" cy="2893009"/>
          </a:xfrm>
        </p:grpSpPr>
        <p:pic>
          <p:nvPicPr>
            <p:cNvPr id="3078" name="Picture 6" descr="See the source image">
              <a:extLst>
                <a:ext uri="{FF2B5EF4-FFF2-40B4-BE49-F238E27FC236}">
                  <a16:creationId xmlns:a16="http://schemas.microsoft.com/office/drawing/2014/main" id="{1B4C7042-7071-4526-A767-51F3222C6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05" y="1786013"/>
              <a:ext cx="2600831" cy="2358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2E09807-EBC4-46BA-8FE2-FA74FA7592BB}"/>
                </a:ext>
              </a:extLst>
            </p:cNvPr>
            <p:cNvSpPr txBox="1"/>
            <p:nvPr/>
          </p:nvSpPr>
          <p:spPr>
            <a:xfrm>
              <a:off x="1857478" y="3971136"/>
              <a:ext cx="1111599" cy="707886"/>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语言差异</a:t>
              </a:r>
              <a:endParaRPr lang="en-US" altLang="zh-CN" dirty="0">
                <a:latin typeface="Microsoft YaHei" panose="020B0503020204020204" pitchFamily="34" charset="-122"/>
                <a:ea typeface="Microsoft YaHei" panose="020B0503020204020204" pitchFamily="34" charset="-122"/>
              </a:endParaRPr>
            </a:p>
            <a:p>
              <a:r>
                <a:rPr lang="en-US" sz="1100" dirty="0"/>
                <a:t>Language Differences </a:t>
              </a:r>
              <a:endParaRPr lang="en-US" altLang="zh-CN" dirty="0">
                <a:latin typeface="Microsoft YaHei" panose="020B0503020204020204" pitchFamily="34" charset="-122"/>
                <a:ea typeface="Microsoft YaHei" panose="020B0503020204020204" pitchFamily="34" charset="-122"/>
              </a:endParaRPr>
            </a:p>
          </p:txBody>
        </p:sp>
      </p:grpSp>
      <p:grpSp>
        <p:nvGrpSpPr>
          <p:cNvPr id="9" name="Group 8">
            <a:extLst>
              <a:ext uri="{FF2B5EF4-FFF2-40B4-BE49-F238E27FC236}">
                <a16:creationId xmlns:a16="http://schemas.microsoft.com/office/drawing/2014/main" id="{A03AE4D2-E38A-48E9-BED6-DE366122C54B}"/>
              </a:ext>
            </a:extLst>
          </p:cNvPr>
          <p:cNvGrpSpPr/>
          <p:nvPr/>
        </p:nvGrpSpPr>
        <p:grpSpPr>
          <a:xfrm>
            <a:off x="2814997" y="1728036"/>
            <a:ext cx="3888656" cy="2501164"/>
            <a:chOff x="4320323" y="2031811"/>
            <a:chExt cx="3888656" cy="2501164"/>
          </a:xfrm>
        </p:grpSpPr>
        <p:pic>
          <p:nvPicPr>
            <p:cNvPr id="3076" name="Picture 4" descr="See the source image">
              <a:extLst>
                <a:ext uri="{FF2B5EF4-FFF2-40B4-BE49-F238E27FC236}">
                  <a16:creationId xmlns:a16="http://schemas.microsoft.com/office/drawing/2014/main" id="{AF8A2A9B-66C1-43E8-87B6-FFF65FA37F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081" b="16229"/>
            <a:stretch/>
          </p:blipFill>
          <p:spPr bwMode="auto">
            <a:xfrm>
              <a:off x="4320323" y="2031811"/>
              <a:ext cx="3888656" cy="1721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FD8EA65-BD8F-4037-AD82-051DC88AA076}"/>
                </a:ext>
              </a:extLst>
            </p:cNvPr>
            <p:cNvSpPr txBox="1"/>
            <p:nvPr/>
          </p:nvSpPr>
          <p:spPr>
            <a:xfrm>
              <a:off x="5464427" y="3825089"/>
              <a:ext cx="1600447" cy="707886"/>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非语言差异</a:t>
              </a:r>
              <a:endParaRPr lang="en-US" altLang="zh-CN" dirty="0">
                <a:latin typeface="Microsoft YaHei" panose="020B0503020204020204" pitchFamily="34" charset="-122"/>
                <a:ea typeface="Microsoft YaHei" panose="020B0503020204020204" pitchFamily="34" charset="-122"/>
              </a:endParaRPr>
            </a:p>
            <a:p>
              <a:r>
                <a:rPr lang="en-US" sz="1100" dirty="0"/>
                <a:t>Nonverbal Misinterpretation </a:t>
              </a:r>
              <a:endParaRPr lang="en-US" altLang="zh-CN" dirty="0">
                <a:latin typeface="Microsoft YaHei" panose="020B0503020204020204" pitchFamily="34" charset="-122"/>
                <a:ea typeface="Microsoft YaHei" panose="020B0503020204020204" pitchFamily="34" charset="-122"/>
              </a:endParaRPr>
            </a:p>
          </p:txBody>
        </p:sp>
      </p:grpSp>
      <p:grpSp>
        <p:nvGrpSpPr>
          <p:cNvPr id="7" name="Group 6">
            <a:extLst>
              <a:ext uri="{FF2B5EF4-FFF2-40B4-BE49-F238E27FC236}">
                <a16:creationId xmlns:a16="http://schemas.microsoft.com/office/drawing/2014/main" id="{62CA287A-0131-4404-9305-A07F8BC0435A}"/>
              </a:ext>
            </a:extLst>
          </p:cNvPr>
          <p:cNvGrpSpPr/>
          <p:nvPr/>
        </p:nvGrpSpPr>
        <p:grpSpPr>
          <a:xfrm>
            <a:off x="7899161" y="1864563"/>
            <a:ext cx="1864601" cy="2179971"/>
            <a:chOff x="6868033" y="4024363"/>
            <a:chExt cx="1864601" cy="2179971"/>
          </a:xfrm>
        </p:grpSpPr>
        <p:pic>
          <p:nvPicPr>
            <p:cNvPr id="3080" name="Picture 8" descr="See the source image">
              <a:extLst>
                <a:ext uri="{FF2B5EF4-FFF2-40B4-BE49-F238E27FC236}">
                  <a16:creationId xmlns:a16="http://schemas.microsoft.com/office/drawing/2014/main" id="{B06FEE71-7720-40E9-A015-EB58412058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727"/>
            <a:stretch/>
          </p:blipFill>
          <p:spPr bwMode="auto">
            <a:xfrm>
              <a:off x="6868033" y="4024363"/>
              <a:ext cx="1837720" cy="14720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00AA3D5-2476-4099-A2C5-1539CD801497}"/>
                </a:ext>
              </a:extLst>
            </p:cNvPr>
            <p:cNvSpPr txBox="1"/>
            <p:nvPr/>
          </p:nvSpPr>
          <p:spPr>
            <a:xfrm>
              <a:off x="7132187" y="5496448"/>
              <a:ext cx="1600447" cy="707886"/>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相似性假设</a:t>
              </a:r>
              <a:endParaRPr lang="en-US" altLang="zh-CN" dirty="0">
                <a:latin typeface="Microsoft YaHei" panose="020B0503020204020204" pitchFamily="34" charset="-122"/>
                <a:ea typeface="Microsoft YaHei" panose="020B0503020204020204" pitchFamily="34" charset="-122"/>
              </a:endParaRPr>
            </a:p>
            <a:p>
              <a:r>
                <a:rPr lang="en-US" sz="1100" dirty="0"/>
                <a:t>Assumption of similarities </a:t>
              </a:r>
              <a:endParaRPr lang="en-US" altLang="zh-CN" sz="1100" dirty="0">
                <a:latin typeface="Microsoft YaHei" panose="020B0503020204020204" pitchFamily="34" charset="-122"/>
                <a:ea typeface="Microsoft YaHei" panose="020B0503020204020204" pitchFamily="34" charset="-122"/>
              </a:endParaRPr>
            </a:p>
          </p:txBody>
        </p:sp>
      </p:grpSp>
      <p:grpSp>
        <p:nvGrpSpPr>
          <p:cNvPr id="8" name="Group 7">
            <a:extLst>
              <a:ext uri="{FF2B5EF4-FFF2-40B4-BE49-F238E27FC236}">
                <a16:creationId xmlns:a16="http://schemas.microsoft.com/office/drawing/2014/main" id="{25BFBC5E-D292-41F1-917E-073C11823571}"/>
              </a:ext>
            </a:extLst>
          </p:cNvPr>
          <p:cNvGrpSpPr/>
          <p:nvPr/>
        </p:nvGrpSpPr>
        <p:grpSpPr>
          <a:xfrm>
            <a:off x="9736881" y="4385353"/>
            <a:ext cx="1833335" cy="2262532"/>
            <a:chOff x="4984305" y="4809253"/>
            <a:chExt cx="1833335" cy="2262532"/>
          </a:xfrm>
        </p:grpSpPr>
        <p:pic>
          <p:nvPicPr>
            <p:cNvPr id="3082" name="Picture 10" descr="See the source image">
              <a:extLst>
                <a:ext uri="{FF2B5EF4-FFF2-40B4-BE49-F238E27FC236}">
                  <a16:creationId xmlns:a16="http://schemas.microsoft.com/office/drawing/2014/main" id="{7807F2E8-ECCA-4ACD-8306-E5EDD94557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331" t="6751" r="19389" b="4691"/>
            <a:stretch/>
          </p:blipFill>
          <p:spPr bwMode="auto">
            <a:xfrm>
              <a:off x="4984305" y="4809253"/>
              <a:ext cx="1453182" cy="14720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D3BA32C-8E3C-4CA3-A861-7BF546EBB0D7}"/>
                </a:ext>
              </a:extLst>
            </p:cNvPr>
            <p:cNvSpPr txBox="1"/>
            <p:nvPr/>
          </p:nvSpPr>
          <p:spPr>
            <a:xfrm>
              <a:off x="5217193" y="6363899"/>
              <a:ext cx="1600447" cy="707886"/>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刻板印象</a:t>
              </a:r>
              <a:endParaRPr lang="en-US" altLang="zh-CN" dirty="0">
                <a:latin typeface="Microsoft YaHei" panose="020B0503020204020204" pitchFamily="34" charset="-122"/>
                <a:ea typeface="Microsoft YaHei" panose="020B0503020204020204" pitchFamily="34" charset="-122"/>
              </a:endParaRPr>
            </a:p>
            <a:p>
              <a:r>
                <a:rPr lang="en-US" sz="1100" dirty="0"/>
                <a:t>Preconceptions and Stereotypes </a:t>
              </a:r>
              <a:endParaRPr lang="en-US" altLang="zh-CN" sz="11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46913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93736C-D6B1-4436-9E6F-BA6096B05EBE}"/>
              </a:ext>
            </a:extLst>
          </p:cNvPr>
          <p:cNvSpPr txBox="1"/>
          <p:nvPr/>
        </p:nvSpPr>
        <p:spPr>
          <a:xfrm>
            <a:off x="556325" y="1985979"/>
            <a:ext cx="3429000" cy="3410712"/>
          </a:xfrm>
          <a:prstGeom prst="rect">
            <a:avLst/>
          </a:prstGeom>
        </p:spPr>
        <p:txBody>
          <a:bodyPr vert="horz" lIns="91440" tIns="45720" rIns="91440" bIns="45720" rtlCol="0" anchor="t">
            <a:normAutofit/>
          </a:bodyPr>
          <a:lstStyle/>
          <a:p>
            <a:pPr algn="ctr">
              <a:lnSpc>
                <a:spcPct val="90000"/>
              </a:lnSpc>
              <a:spcAft>
                <a:spcPts val="600"/>
              </a:spcAft>
            </a:pPr>
            <a:r>
              <a:rPr lang="zh-CN" altLang="en-US" sz="2200" dirty="0"/>
              <a:t>语言差异</a:t>
            </a:r>
            <a:endParaRPr lang="en-US" altLang="zh-CN" sz="2200" dirty="0"/>
          </a:p>
        </p:txBody>
      </p:sp>
      <p:pic>
        <p:nvPicPr>
          <p:cNvPr id="5" name="Picture 4">
            <a:extLst>
              <a:ext uri="{FF2B5EF4-FFF2-40B4-BE49-F238E27FC236}">
                <a16:creationId xmlns:a16="http://schemas.microsoft.com/office/drawing/2014/main" id="{CB5AE548-D854-40B8-B8ED-2A3937B9F4CF}"/>
              </a:ext>
            </a:extLst>
          </p:cNvPr>
          <p:cNvPicPr>
            <a:picLocks noChangeAspect="1"/>
          </p:cNvPicPr>
          <p:nvPr/>
        </p:nvPicPr>
        <p:blipFill>
          <a:blip r:embed="rId5"/>
          <a:stretch>
            <a:fillRect/>
          </a:stretch>
        </p:blipFill>
        <p:spPr>
          <a:xfrm>
            <a:off x="6096000" y="1926408"/>
            <a:ext cx="5462016" cy="4082857"/>
          </a:xfrm>
          <a:prstGeom prst="rect">
            <a:avLst/>
          </a:prstGeom>
        </p:spPr>
      </p:pic>
      <p:pic>
        <p:nvPicPr>
          <p:cNvPr id="2" name="Picture 1">
            <a:extLst>
              <a:ext uri="{FF2B5EF4-FFF2-40B4-BE49-F238E27FC236}">
                <a16:creationId xmlns:a16="http://schemas.microsoft.com/office/drawing/2014/main" id="{4DC7EC11-2A97-403D-A918-B56C1F3A5410}"/>
              </a:ext>
            </a:extLst>
          </p:cNvPr>
          <p:cNvPicPr>
            <a:picLocks noChangeAspect="1"/>
          </p:cNvPicPr>
          <p:nvPr/>
        </p:nvPicPr>
        <p:blipFill>
          <a:blip r:embed="rId6"/>
          <a:stretch>
            <a:fillRect/>
          </a:stretch>
        </p:blipFill>
        <p:spPr>
          <a:xfrm>
            <a:off x="556325" y="3108522"/>
            <a:ext cx="3851060" cy="3164989"/>
          </a:xfrm>
          <a:prstGeom prst="rect">
            <a:avLst/>
          </a:prstGeom>
        </p:spPr>
      </p:pic>
      <p:pic>
        <p:nvPicPr>
          <p:cNvPr id="3" name="语言差异_example">
            <a:hlinkClick r:id="" action="ppaction://media"/>
            <a:extLst>
              <a:ext uri="{FF2B5EF4-FFF2-40B4-BE49-F238E27FC236}">
                <a16:creationId xmlns:a16="http://schemas.microsoft.com/office/drawing/2014/main" id="{15CE078B-11DA-40FF-B233-A27B80A00FB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43278" y="149179"/>
            <a:ext cx="3689798" cy="6559641"/>
          </a:xfrm>
          <a:prstGeom prst="rect">
            <a:avLst/>
          </a:prstGeom>
        </p:spPr>
      </p:pic>
    </p:spTree>
    <p:extLst>
      <p:ext uri="{BB962C8B-B14F-4D97-AF65-F5344CB8AC3E}">
        <p14:creationId xmlns:p14="http://schemas.microsoft.com/office/powerpoint/2010/main" val="379932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B137F5D-4ADF-410B-B542-B8113234E541}"/>
              </a:ext>
            </a:extLst>
          </p:cNvPr>
          <p:cNvSpPr txBox="1"/>
          <p:nvPr/>
        </p:nvSpPr>
        <p:spPr>
          <a:xfrm>
            <a:off x="642996" y="4571216"/>
            <a:ext cx="10906008" cy="111541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zh-CN" altLang="en-US" sz="6000">
                <a:latin typeface="+mj-lt"/>
                <a:ea typeface="+mj-ea"/>
                <a:cs typeface="+mj-cs"/>
              </a:rPr>
              <a:t>非语言差异</a:t>
            </a:r>
            <a:endParaRPr lang="en-US" altLang="zh-CN" sz="6000">
              <a:latin typeface="+mj-lt"/>
              <a:ea typeface="+mj-ea"/>
              <a:cs typeface="+mj-cs"/>
            </a:endParaRPr>
          </a:p>
        </p:txBody>
      </p:sp>
      <p:pic>
        <p:nvPicPr>
          <p:cNvPr id="62" name="Picture 61">
            <a:extLst>
              <a:ext uri="{FF2B5EF4-FFF2-40B4-BE49-F238E27FC236}">
                <a16:creationId xmlns:a16="http://schemas.microsoft.com/office/drawing/2014/main" id="{9DF8DBDB-E7BD-461F-BB3C-1D4B64DA5AC8}"/>
              </a:ext>
            </a:extLst>
          </p:cNvPr>
          <p:cNvPicPr>
            <a:picLocks noChangeAspect="1"/>
          </p:cNvPicPr>
          <p:nvPr/>
        </p:nvPicPr>
        <p:blipFill rotWithShape="1">
          <a:blip r:embed="rId5"/>
          <a:srcRect l="6271" r="125"/>
          <a:stretch/>
        </p:blipFill>
        <p:spPr>
          <a:xfrm>
            <a:off x="481946" y="1190539"/>
            <a:ext cx="3529109" cy="2346983"/>
          </a:xfrm>
          <a:prstGeom prst="rect">
            <a:avLst/>
          </a:prstGeom>
        </p:spPr>
      </p:pic>
      <p:pic>
        <p:nvPicPr>
          <p:cNvPr id="75" name="Picture 74">
            <a:extLst>
              <a:ext uri="{FF2B5EF4-FFF2-40B4-BE49-F238E27FC236}">
                <a16:creationId xmlns:a16="http://schemas.microsoft.com/office/drawing/2014/main" id="{74436671-C666-4E81-B173-E23E749B809B}"/>
              </a:ext>
            </a:extLst>
          </p:cNvPr>
          <p:cNvPicPr>
            <a:picLocks noChangeAspect="1"/>
          </p:cNvPicPr>
          <p:nvPr/>
        </p:nvPicPr>
        <p:blipFill rotWithShape="1">
          <a:blip r:embed="rId6"/>
          <a:srcRect l="4042" t="11602" r="1579" b="1"/>
          <a:stretch/>
        </p:blipFill>
        <p:spPr>
          <a:xfrm>
            <a:off x="4332788" y="1221700"/>
            <a:ext cx="3526424" cy="2284662"/>
          </a:xfrm>
          <a:prstGeom prst="rect">
            <a:avLst/>
          </a:prstGeom>
        </p:spPr>
      </p:pic>
      <p:pic>
        <p:nvPicPr>
          <p:cNvPr id="60" name="Picture 59">
            <a:extLst>
              <a:ext uri="{FF2B5EF4-FFF2-40B4-BE49-F238E27FC236}">
                <a16:creationId xmlns:a16="http://schemas.microsoft.com/office/drawing/2014/main" id="{2A6BEF2A-2D1A-4988-A9BB-282C7E3DC11B}"/>
              </a:ext>
            </a:extLst>
          </p:cNvPr>
          <p:cNvPicPr>
            <a:picLocks noChangeAspect="1"/>
          </p:cNvPicPr>
          <p:nvPr/>
        </p:nvPicPr>
        <p:blipFill rotWithShape="1">
          <a:blip r:embed="rId7"/>
          <a:srcRect t="6059" r="2" b="9996"/>
          <a:stretch/>
        </p:blipFill>
        <p:spPr>
          <a:xfrm>
            <a:off x="8153400" y="1623351"/>
            <a:ext cx="3553968" cy="1481360"/>
          </a:xfrm>
          <a:prstGeom prst="rect">
            <a:avLst/>
          </a:prstGeom>
        </p:spPr>
      </p:pic>
      <p:cxnSp>
        <p:nvCxnSpPr>
          <p:cNvPr id="105" name="Straight Connector 104">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DCB77A"/>
            </a:solidFill>
          </a:ln>
        </p:spPr>
        <p:style>
          <a:lnRef idx="1">
            <a:schemeClr val="accent1"/>
          </a:lnRef>
          <a:fillRef idx="0">
            <a:schemeClr val="accent1"/>
          </a:fillRef>
          <a:effectRef idx="0">
            <a:schemeClr val="accent1"/>
          </a:effectRef>
          <a:fontRef idx="minor">
            <a:schemeClr val="tx1"/>
          </a:fontRef>
        </p:style>
      </p:cxnSp>
      <p:pic>
        <p:nvPicPr>
          <p:cNvPr id="2" name="肢体语言差异">
            <a:hlinkClick r:id="" action="ppaction://media"/>
            <a:extLst>
              <a:ext uri="{FF2B5EF4-FFF2-40B4-BE49-F238E27FC236}">
                <a16:creationId xmlns:a16="http://schemas.microsoft.com/office/drawing/2014/main" id="{7A1F2EC4-098E-4856-9D65-B9A1674A057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246500" y="1908726"/>
            <a:ext cx="8128000" cy="4572000"/>
          </a:xfrm>
          <a:prstGeom prst="rect">
            <a:avLst/>
          </a:prstGeom>
        </p:spPr>
      </p:pic>
    </p:spTree>
    <p:extLst>
      <p:ext uri="{BB962C8B-B14F-4D97-AF65-F5344CB8AC3E}">
        <p14:creationId xmlns:p14="http://schemas.microsoft.com/office/powerpoint/2010/main" val="108164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A35B26-29E8-4866-B0FC-C9C907C391F6}"/>
              </a:ext>
            </a:extLst>
          </p:cNvPr>
          <p:cNvSpPr txBox="1"/>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zh-CN" altLang="en-US" sz="5400" kern="1200">
                <a:solidFill>
                  <a:schemeClr val="tx1"/>
                </a:solidFill>
                <a:latin typeface="+mj-lt"/>
                <a:ea typeface="+mj-ea"/>
                <a:cs typeface="+mj-cs"/>
              </a:rPr>
              <a:t>刻板印象</a:t>
            </a:r>
            <a:endParaRPr lang="en-US" altLang="zh-CN" sz="5400" kern="1200">
              <a:solidFill>
                <a:schemeClr val="tx1"/>
              </a:solidFill>
              <a:latin typeface="+mj-lt"/>
              <a:ea typeface="+mj-ea"/>
              <a:cs typeface="+mj-cs"/>
            </a:endParaRPr>
          </a:p>
        </p:txBody>
      </p:sp>
      <p:grpSp>
        <p:nvGrpSpPr>
          <p:cNvPr id="20" name="Group 1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9B9123D-BFBE-4B6D-93B9-1226F794E932}"/>
              </a:ext>
            </a:extLst>
          </p:cNvPr>
          <p:cNvPicPr>
            <a:picLocks noChangeAspect="1"/>
          </p:cNvPicPr>
          <p:nvPr/>
        </p:nvPicPr>
        <p:blipFill rotWithShape="1">
          <a:blip r:embed="rId5"/>
          <a:srcRect t="10129"/>
          <a:stretch/>
        </p:blipFill>
        <p:spPr>
          <a:xfrm>
            <a:off x="5922492" y="1496587"/>
            <a:ext cx="5536001" cy="3806073"/>
          </a:xfrm>
          <a:prstGeom prst="rect">
            <a:avLst/>
          </a:prstGeom>
        </p:spPr>
      </p:pic>
      <p:pic>
        <p:nvPicPr>
          <p:cNvPr id="2" name="刻板印象">
            <a:hlinkClick r:id="" action="ppaction://media"/>
            <a:extLst>
              <a:ext uri="{FF2B5EF4-FFF2-40B4-BE49-F238E27FC236}">
                <a16:creationId xmlns:a16="http://schemas.microsoft.com/office/drawing/2014/main" id="{98A8A945-4673-4748-81A4-964BEA86DC5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63219" y="268225"/>
            <a:ext cx="3537415" cy="6288738"/>
          </a:xfrm>
          <a:prstGeom prst="rect">
            <a:avLst/>
          </a:prstGeom>
        </p:spPr>
      </p:pic>
    </p:spTree>
    <p:extLst>
      <p:ext uri="{BB962C8B-B14F-4D97-AF65-F5344CB8AC3E}">
        <p14:creationId xmlns:p14="http://schemas.microsoft.com/office/powerpoint/2010/main" val="140882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9905</TotalTime>
  <Words>2548</Words>
  <Application>Microsoft Office PowerPoint</Application>
  <PresentationFormat>Widescreen</PresentationFormat>
  <Paragraphs>265</Paragraphs>
  <Slides>19</Slides>
  <Notes>19</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-apple-system</vt:lpstr>
      <vt:lpstr>graphikweb-regular</vt:lpstr>
      <vt:lpstr>Microsoft YaHei</vt:lpstr>
      <vt:lpstr>PingFang SC</vt:lpstr>
      <vt:lpstr>Arial</vt:lpstr>
      <vt:lpstr>Calibri</vt:lpstr>
      <vt:lpstr>Calibri Light</vt:lpstr>
      <vt:lpstr>roboto</vt:lpstr>
      <vt:lpstr>Roboto Slab</vt:lpstr>
      <vt:lpstr>Office Theme</vt:lpstr>
      <vt:lpstr>Cross-cultural  communication</vt:lpstr>
      <vt:lpstr>Cross-cultural communication</vt:lpstr>
      <vt:lpstr>PowerPoint Presentation</vt:lpstr>
      <vt:lpstr>PowerPoint Presentation</vt:lpstr>
      <vt:lpstr>Importance of Cross-Cultural Communication </vt:lpstr>
      <vt:lpstr>Cross-Cultural Communication Barriers</vt:lpstr>
      <vt:lpstr>PowerPoint Presentation</vt:lpstr>
      <vt:lpstr>PowerPoint Presentation</vt:lpstr>
      <vt:lpstr>PowerPoint Presentation</vt:lpstr>
      <vt:lpstr>PowerPoint Presentation</vt:lpstr>
      <vt:lpstr>PowerPoint Presentation</vt:lpstr>
      <vt:lpstr>Tips for effective cross-cultural communication</vt:lpstr>
      <vt:lpstr>How to improve Cross-Cultural Communication </vt:lpstr>
      <vt:lpstr>Case analysis</vt:lpstr>
      <vt:lpstr>Sharing</vt:lpstr>
      <vt:lpstr>Sharing</vt:lpstr>
      <vt:lpstr>Cultures see each other…</vt:lpstr>
      <vt:lpstr>Success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 culture</dc:title>
  <dc:creator>Jingjing LU</dc:creator>
  <cp:lastModifiedBy>Jingjing LU</cp:lastModifiedBy>
  <cp:revision>429</cp:revision>
  <dcterms:created xsi:type="dcterms:W3CDTF">2022-03-11T07:50:22Z</dcterms:created>
  <dcterms:modified xsi:type="dcterms:W3CDTF">2022-03-18T05:53:38Z</dcterms:modified>
</cp:coreProperties>
</file>